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rels" ContentType="application/vnd.openxmlformats-package.relationships+xml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3" r:id="rId2"/>
  </p:sldMasterIdLst>
  <p:notesMasterIdLst>
    <p:notesMasterId r:id="rId53"/>
  </p:notesMasterIdLst>
  <p:sldIdLst>
    <p:sldId id="294" r:id="rId3"/>
    <p:sldId id="637" r:id="rId4"/>
    <p:sldId id="638" r:id="rId5"/>
    <p:sldId id="295" r:id="rId6"/>
    <p:sldId id="641" r:id="rId7"/>
    <p:sldId id="642" r:id="rId8"/>
    <p:sldId id="664" r:id="rId9"/>
    <p:sldId id="660" r:id="rId10"/>
    <p:sldId id="661" r:id="rId11"/>
    <p:sldId id="445" r:id="rId12"/>
    <p:sldId id="584" r:id="rId13"/>
    <p:sldId id="659" r:id="rId14"/>
    <p:sldId id="600" r:id="rId15"/>
    <p:sldId id="678" r:id="rId16"/>
    <p:sldId id="677" r:id="rId17"/>
    <p:sldId id="602" r:id="rId18"/>
    <p:sldId id="670" r:id="rId19"/>
    <p:sldId id="671" r:id="rId20"/>
    <p:sldId id="672" r:id="rId21"/>
    <p:sldId id="674" r:id="rId22"/>
    <p:sldId id="675" r:id="rId23"/>
    <p:sldId id="676" r:id="rId24"/>
    <p:sldId id="585" r:id="rId25"/>
    <p:sldId id="620" r:id="rId26"/>
    <p:sldId id="621" r:id="rId27"/>
    <p:sldId id="692" r:id="rId28"/>
    <p:sldId id="629" r:id="rId29"/>
    <p:sldId id="632" r:id="rId30"/>
    <p:sldId id="698" r:id="rId31"/>
    <p:sldId id="679" r:id="rId32"/>
    <p:sldId id="694" r:id="rId33"/>
    <p:sldId id="707" r:id="rId34"/>
    <p:sldId id="586" r:id="rId35"/>
    <p:sldId id="716" r:id="rId36"/>
    <p:sldId id="627" r:id="rId37"/>
    <p:sldId id="628" r:id="rId38"/>
    <p:sldId id="700" r:id="rId39"/>
    <p:sldId id="702" r:id="rId40"/>
    <p:sldId id="703" r:id="rId41"/>
    <p:sldId id="704" r:id="rId42"/>
    <p:sldId id="701" r:id="rId43"/>
    <p:sldId id="706" r:id="rId44"/>
    <p:sldId id="587" r:id="rId45"/>
    <p:sldId id="705" r:id="rId46"/>
    <p:sldId id="588" r:id="rId47"/>
    <p:sldId id="710" r:id="rId48"/>
    <p:sldId id="715" r:id="rId49"/>
    <p:sldId id="714" r:id="rId50"/>
    <p:sldId id="655" r:id="rId51"/>
    <p:sldId id="712" r:id="rId52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伊藤 宏幸" initials="" lastIdx="31" clrIdx="0"/>
  <p:cmAuthor id="1" name="Microsoft Office ユーザー" initials="Office" lastIdx="4" clrIdx="1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C404"/>
    <a:srgbClr val="0000FF"/>
    <a:srgbClr val="595959"/>
    <a:srgbClr val="82878C"/>
    <a:srgbClr val="F2F2F2"/>
    <a:srgbClr val="E4E4EC"/>
    <a:srgbClr val="DEDEDE"/>
    <a:srgbClr val="FAFAFC"/>
    <a:srgbClr val="545454"/>
    <a:srgbClr val="BFBF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770" autoAdjust="0"/>
    <p:restoredTop sz="82655" autoAdjust="0"/>
  </p:normalViewPr>
  <p:slideViewPr>
    <p:cSldViewPr snapToGrid="0">
      <p:cViewPr>
        <p:scale>
          <a:sx n="83" d="100"/>
          <a:sy n="83" d="100"/>
        </p:scale>
        <p:origin x="-2144" y="-10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1356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notesMaster" Target="notesMasters/notesMaster1.xml"/><Relationship Id="rId54" Type="http://schemas.openxmlformats.org/officeDocument/2006/relationships/printerSettings" Target="printerSettings/printerSettings1.bin"/><Relationship Id="rId55" Type="http://schemas.openxmlformats.org/officeDocument/2006/relationships/commentAuthors" Target="commentAuthors.xml"/><Relationship Id="rId56" Type="http://schemas.openxmlformats.org/officeDocument/2006/relationships/presProps" Target="presProps.xml"/><Relationship Id="rId57" Type="http://schemas.openxmlformats.org/officeDocument/2006/relationships/viewProps" Target="viewProps.xml"/><Relationship Id="rId58" Type="http://schemas.openxmlformats.org/officeDocument/2006/relationships/theme" Target="theme/theme1.xml"/><Relationship Id="rId59" Type="http://schemas.openxmlformats.org/officeDocument/2006/relationships/tableStyles" Target="tableStyles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7E67B1-E584-4720-817D-DD5D20C3975D}" type="datetimeFigureOut">
              <a:rPr kumimoji="1" lang="ja-JP" altLang="en-US" smtClean="0"/>
              <a:t>18/02/11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931A60-C776-4263-A2FB-8D24586021F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171977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「プロダクトオーナー祭り</a:t>
            </a:r>
            <a:r>
              <a:rPr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2018 </a:t>
            </a:r>
            <a:r>
              <a:rPr lang="ja-JP" altLang="en-US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～世界を創るのは俺たちだ！～」</a:t>
            </a:r>
            <a:r>
              <a:rPr kumimoji="1" lang="ja-JP" altLang="en-US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（</a:t>
            </a:r>
            <a:r>
              <a:rPr kumimoji="1"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https://postudy.doorkeeper.jp/events/64846</a:t>
            </a:r>
            <a:r>
              <a:rPr kumimoji="1" lang="ja-JP" altLang="en-US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）での発表資料です。</a:t>
            </a:r>
            <a:endParaRPr kumimoji="1" lang="ja-JP" altLang="en-US" sz="1200" b="0" i="0" dirty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621320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81798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81798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sz="1200" b="0" i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楽天株式会社在籍時に、楽天技術研究所（</a:t>
            </a:r>
            <a:r>
              <a:rPr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RIT</a:t>
            </a:r>
            <a:r>
              <a:rPr lang="ja-JP" altLang="en-US" sz="1200" b="0" i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）所長の森　正弥さんから教わった考え方です。</a:t>
            </a:r>
            <a:endParaRPr lang="en-US" altLang="ja-JP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r>
              <a:rPr lang="ja-JP" altLang="en-US" sz="1200" b="0" i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その後の私のあらゆる行動のベースにもなっています。</a:t>
            </a:r>
            <a:endParaRPr lang="en-US" altLang="ja-JP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プロダクトの設計、およびプロダクトバックログを作るための手法の１つである、「プロダクトディスカバリー」の考え方を応用しました。</a:t>
            </a:r>
            <a:endParaRPr kumimoji="1" lang="en-US" altLang="ja-JP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sz="1200" b="0" i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特に</a:t>
            </a:r>
            <a:r>
              <a:rPr kumimoji="1"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SET</a:t>
            </a:r>
            <a:r>
              <a:rPr kumimoji="1" lang="ja-JP" altLang="en-US" sz="1200" b="0" i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・テスト自動化エンジニアには、プロダクトとテストの現状を知るという意味で、これを最初に実施することをお勧めします。</a:t>
            </a:r>
            <a:endParaRPr kumimoji="1" lang="en-US" altLang="ja-JP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0" i="0" smtClean="0">
                <a:solidFill>
                  <a:schemeClr val="tx2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「ミッション」という言葉は、「プロダクト企画」や「ソフトウェア開発プロジェクト」に置き換えていただいても問題ありません。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sz="1200" b="0" i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課題が明確になったことで、社内での</a:t>
            </a:r>
            <a:r>
              <a:rPr kumimoji="1"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SET</a:t>
            </a:r>
            <a:r>
              <a:rPr kumimoji="1" lang="ja-JP" altLang="en-US" sz="1200" b="0" i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の需要が高まり、結果として採用も併せて強化しなければならなくなりました。</a:t>
            </a:r>
            <a:endParaRPr kumimoji="1" lang="ja-JP" altLang="en-US" sz="1200" b="0" i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817982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2690794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56459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0" i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したがって、自動テストを活用して、プロダクトの仕様・設計を高速に学習してみることをお勧めします。</a:t>
            </a:r>
            <a:r>
              <a:rPr kumimoji="1"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kumimoji="1"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kumimoji="1"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kumimoji="1"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kumimoji="1" lang="ja-JP" altLang="en-US" sz="1200" b="0" i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また「心理的安全」は、従業員満足の観点からも妥当と考えます。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sz="1200" b="0" i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これらは、今後のプロセス改善のための布石として活用することもできます。</a:t>
            </a:r>
            <a:endParaRPr kumimoji="1" lang="ja-JP" altLang="en-US" sz="1200" b="0" i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9555520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3</a:t>
            </a:r>
            <a:r>
              <a:rPr kumimoji="1" lang="ja-JP" altLang="en-US" sz="1200" b="0" i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ヶ月＆半年先までのマイルストーンを作成することができました。</a:t>
            </a:r>
            <a:endParaRPr kumimoji="1" lang="ja-JP" altLang="en-US" sz="1200" b="0" i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2293271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817982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sz="1200" b="0" i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新入社員が変革をリードしていくことになるため、特に心理面の環境づくりが必要と考えました。</a:t>
            </a:r>
            <a:r>
              <a:rPr kumimoji="1"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kumimoji="1"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kumimoji="1" lang="ja-JP" altLang="en-US" sz="1200" b="0" i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対象：マネジメント層・デベロッパー・</a:t>
            </a:r>
            <a:r>
              <a:rPr kumimoji="1"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QA</a:t>
            </a:r>
            <a:endParaRPr kumimoji="1" lang="ja-JP" altLang="en-US" sz="1200" b="0" i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sz="1200" b="0" i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短期間かつ定期的に、成果物を出す。</a:t>
            </a:r>
          </a:p>
          <a:p>
            <a:r>
              <a:rPr lang="ja-JP" altLang="en-US" sz="1200" b="0" i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そのフィードバックを持って、ゴールと施策を再確認しつつ前進していく。</a:t>
            </a:r>
            <a:endParaRPr kumimoji="1" lang="ja-JP" altLang="en-US" sz="1200" b="0" i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9676775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0505231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sz="1200" b="0" dirty="0" smtClean="0">
              <a:latin typeface="+mn-ea"/>
              <a:ea typeface="+mn-ea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820476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2511163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b="0" i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5043636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817982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1600606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817982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3994605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ja-JP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3026225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49852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・特に</a:t>
            </a:r>
            <a:r>
              <a:rPr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Google</a:t>
            </a:r>
            <a:r>
              <a:rPr lang="ja-JP" altLang="en-US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における役職の呼称です。</a:t>
            </a:r>
            <a:endParaRPr lang="en-US" altLang="ja-JP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　・</a:t>
            </a:r>
            <a:r>
              <a:rPr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”Software Development Engineer in Test” (SDET) </a:t>
            </a:r>
            <a:r>
              <a:rPr lang="ja-JP" altLang="en-US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と意味は同じです。（</a:t>
            </a:r>
            <a:r>
              <a:rPr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Microsoft</a:t>
            </a:r>
            <a:r>
              <a:rPr lang="ja-JP" altLang="en-US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・</a:t>
            </a:r>
            <a:r>
              <a:rPr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Amazon</a:t>
            </a:r>
            <a:r>
              <a:rPr lang="ja-JP" altLang="en-US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・</a:t>
            </a:r>
            <a:r>
              <a:rPr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Apple</a:t>
            </a:r>
            <a:r>
              <a:rPr lang="ja-JP" altLang="en-US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）</a:t>
            </a:r>
            <a:endParaRPr lang="en-US" altLang="ja-JP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　・日本では、</a:t>
            </a:r>
            <a:r>
              <a:rPr kumimoji="1"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DeNA</a:t>
            </a:r>
            <a:r>
              <a:rPr kumimoji="1" lang="ja-JP" altLang="en-US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やメルカリなどで採用されています。</a:t>
            </a:r>
            <a:endParaRPr lang="en-US" altLang="ja-JP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・後工程で手動テストを行う</a:t>
            </a:r>
            <a:r>
              <a:rPr kumimoji="1"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QA</a:t>
            </a:r>
            <a:r>
              <a:rPr kumimoji="1" lang="ja-JP" altLang="en-US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とは異なり、デベロッパーと一緒に働きながら上述の業務を行うことが特徴です。</a:t>
            </a:r>
            <a:endParaRPr kumimoji="1" lang="en-US" altLang="ja-JP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ja-JP" dirty="0" smtClean="0">
              <a:solidFill>
                <a:schemeClr val="tx2"/>
              </a:solidFill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81798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sz="1200" b="0" i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アジャイルコーチとしてのこれまでの知識・経験を、具体的にどのように活用していったのかを、事例をベースに紹介していきます。</a:t>
            </a:r>
            <a:endParaRPr kumimoji="1" lang="ja-JP" altLang="en-US" sz="1200" b="0" i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81798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ユーザー設定レイアウト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>
          <a:xfrm>
            <a:off x="0" y="5279598"/>
            <a:ext cx="9144000" cy="513306"/>
          </a:xfrm>
        </p:spPr>
        <p:txBody>
          <a:bodyPr/>
          <a:lstStyle>
            <a:lvl1pPr algn="ctr">
              <a:defRPr sz="150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052BCCDA-7B63-404C-A04A-C54649811EC9}" type="datetime4">
              <a:rPr lang="ja-JP" altLang="en-US" smtClean="0"/>
              <a:pPr/>
              <a:t>2018年 2月 11日 </a:t>
            </a:fld>
            <a:endParaRPr lang="ja-JP" altLang="en-US"/>
          </a:p>
        </p:txBody>
      </p:sp>
      <p:sp>
        <p:nvSpPr>
          <p:cNvPr id="7" name="コンテンツ プレースホルダー 2"/>
          <p:cNvSpPr>
            <a:spLocks noGrp="1"/>
          </p:cNvSpPr>
          <p:nvPr>
            <p:ph idx="1" hasCustomPrompt="1"/>
          </p:nvPr>
        </p:nvSpPr>
        <p:spPr>
          <a:xfrm>
            <a:off x="0" y="5781439"/>
            <a:ext cx="9144000" cy="547643"/>
          </a:xfrm>
        </p:spPr>
        <p:txBody>
          <a:bodyPr>
            <a:noAutofit/>
          </a:bodyPr>
          <a:lstStyle>
            <a:lvl1pPr marL="0" indent="0" algn="ctr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 smtClean="0"/>
              <a:t>制作者の名前を入力</a:t>
            </a:r>
          </a:p>
        </p:txBody>
      </p:sp>
      <p:sp>
        <p:nvSpPr>
          <p:cNvPr id="10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5279591"/>
          </a:xfrm>
          <a:solidFill>
            <a:srgbClr val="44C404"/>
          </a:solidFill>
          <a:ln>
            <a:solidFill>
              <a:srgbClr val="44C404"/>
            </a:solidFill>
          </a:ln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プレゼンテーション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797780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  <p:hf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正方形/長方形 13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rgbClr val="44C404"/>
          </a:solidFill>
          <a:ln>
            <a:solidFill>
              <a:srgbClr val="44C4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9" name="正方形/長方形 8"/>
          <p:cNvSpPr/>
          <p:nvPr userDrawn="1"/>
        </p:nvSpPr>
        <p:spPr>
          <a:xfrm>
            <a:off x="4585066" y="1174343"/>
            <a:ext cx="4558937" cy="5683657"/>
          </a:xfrm>
          <a:prstGeom prst="rect">
            <a:avLst/>
          </a:prstGeom>
          <a:solidFill>
            <a:srgbClr val="DEDEDE">
              <a:alpha val="9725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3657B689-2040-4AA2-A102-3ED058595473}" type="datetime1">
              <a:rPr lang="ja-JP" altLang="en-US" smtClean="0"/>
              <a:pPr/>
              <a:t>18/02/11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67564" y="6356350"/>
            <a:ext cx="720000" cy="359864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19102" y="1485901"/>
            <a:ext cx="3984977" cy="4549356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11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13"/>
          </p:nvPr>
        </p:nvSpPr>
        <p:spPr>
          <a:xfrm>
            <a:off x="4870851" y="1485905"/>
            <a:ext cx="3992165" cy="4509169"/>
          </a:xfrm>
        </p:spPr>
        <p:txBody>
          <a:bodyPr>
            <a:normAutofit/>
          </a:bodyPr>
          <a:lstStyle>
            <a:lvl1pPr>
              <a:defRPr sz="3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8584030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901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6B8FEEA6-8109-49C3-9E5B-E102B12D7F37}" type="datetime1">
              <a:rPr lang="ja-JP" altLang="en-US" smtClean="0"/>
              <a:pPr/>
              <a:t>18/02/11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67564" y="6356350"/>
            <a:ext cx="720000" cy="359864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4727849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ユーザー設定レイアウト">
    <p:bg>
      <p:bgPr>
        <a:solidFill>
          <a:srgbClr val="44C4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144000" cy="6356350"/>
          </a:xfrm>
          <a:solidFill>
            <a:srgbClr val="44C404"/>
          </a:solidFill>
          <a:ln>
            <a:solidFill>
              <a:srgbClr val="44C404"/>
            </a:solidFill>
          </a:ln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扉ページ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884692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ユーザー設定レイアウト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コンテンツ プレースホルダー 2"/>
          <p:cNvSpPr>
            <a:spLocks noGrp="1"/>
          </p:cNvSpPr>
          <p:nvPr>
            <p:ph idx="1" hasCustomPrompt="1"/>
          </p:nvPr>
        </p:nvSpPr>
        <p:spPr>
          <a:xfrm>
            <a:off x="0" y="5781439"/>
            <a:ext cx="9144000" cy="547643"/>
          </a:xfrm>
        </p:spPr>
        <p:txBody>
          <a:bodyPr>
            <a:noAutofit/>
          </a:bodyPr>
          <a:lstStyle>
            <a:lvl1pPr marL="0" indent="0" algn="ctr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 smtClean="0"/>
              <a:t>制作者の名前を入力</a:t>
            </a:r>
          </a:p>
        </p:txBody>
      </p:sp>
      <p:sp>
        <p:nvSpPr>
          <p:cNvPr id="9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5279591"/>
          </a:xfrm>
          <a:solidFill>
            <a:schemeClr val="tx2"/>
          </a:solidFill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プレゼンテーション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  <p:sp>
        <p:nvSpPr>
          <p:cNvPr id="12" name="日付プレースホルダー 2"/>
          <p:cNvSpPr>
            <a:spLocks noGrp="1"/>
          </p:cNvSpPr>
          <p:nvPr>
            <p:ph type="dt" sz="half" idx="10"/>
          </p:nvPr>
        </p:nvSpPr>
        <p:spPr>
          <a:xfrm>
            <a:off x="0" y="5279598"/>
            <a:ext cx="9144000" cy="513306"/>
          </a:xfrm>
        </p:spPr>
        <p:txBody>
          <a:bodyPr/>
          <a:lstStyle>
            <a:lvl1pPr algn="ctr">
              <a:defRPr sz="150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0541452E-60C8-4FD8-95AF-A908062DC191}" type="datetime4">
              <a:rPr lang="ja-JP" altLang="en-US" smtClean="0"/>
              <a:pPr/>
              <a:t>2018年 2月 11日 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42213150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正方形/長方形 16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9" name="正方形/長方形 8"/>
          <p:cNvSpPr/>
          <p:nvPr userDrawn="1"/>
        </p:nvSpPr>
        <p:spPr>
          <a:xfrm>
            <a:off x="4585066" y="1174343"/>
            <a:ext cx="4558937" cy="5683657"/>
          </a:xfrm>
          <a:prstGeom prst="rect">
            <a:avLst/>
          </a:prstGeom>
          <a:solidFill>
            <a:srgbClr val="DEDEDE">
              <a:alpha val="9725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3657B689-2040-4AA2-A102-3ED058595473}" type="datetime1">
              <a:rPr lang="ja-JP" altLang="en-US" smtClean="0"/>
              <a:pPr/>
              <a:t>18/02/11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11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12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19102" y="1485901"/>
            <a:ext cx="3984977" cy="4549356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endParaRPr kumimoji="1" lang="ja-JP" altLang="en-US" dirty="0" smtClean="0"/>
          </a:p>
        </p:txBody>
      </p:sp>
      <p:sp>
        <p:nvSpPr>
          <p:cNvPr id="13" name="テキスト プレースホルダー 4"/>
          <p:cNvSpPr>
            <a:spLocks noGrp="1"/>
          </p:cNvSpPr>
          <p:nvPr>
            <p:ph type="body" sz="quarter" idx="13"/>
          </p:nvPr>
        </p:nvSpPr>
        <p:spPr>
          <a:xfrm>
            <a:off x="4870851" y="1485905"/>
            <a:ext cx="3992165" cy="4509169"/>
          </a:xfrm>
        </p:spPr>
        <p:txBody>
          <a:bodyPr>
            <a:normAutofit/>
          </a:bodyPr>
          <a:lstStyle>
            <a:lvl1pPr>
              <a:defRPr sz="3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pPr lvl="0"/>
            <a:r>
              <a:rPr kumimoji="1" lang="ja-JP" altLang="en-US" dirty="0" smtClean="0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4078654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正方形/長方形 8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901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6B8FEEA6-8109-49C3-9E5B-E102B12D7F37}" type="datetime1">
              <a:rPr lang="ja-JP" altLang="en-US" smtClean="0"/>
              <a:pPr/>
              <a:t>18/02/11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7320733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ユーザー設定レイアウト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6356351"/>
          </a:xfrm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扉ページ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606232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slideLayout" Target="../slideLayouts/slideLayout8.xml"/><Relationship Id="rId5" Type="http://schemas.openxmlformats.org/officeDocument/2006/relationships/theme" Target="../theme/theme2.xml"/><Relationship Id="rId1" Type="http://schemas.openxmlformats.org/officeDocument/2006/relationships/slideLayout" Target="../slideLayouts/slideLayout5.xml"/><Relationship Id="rId2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8650" y="1495438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628650" y="635635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9E8D857A-8BE1-48F1-B70A-19AA9B269235}" type="datetime1">
              <a:rPr lang="ja-JP" altLang="en-US" smtClean="0"/>
              <a:pPr/>
              <a:t>18/02/11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7564" y="6356350"/>
            <a:ext cx="720000" cy="3598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rgbClr val="44C404"/>
          </a:solidFill>
          <a:ln>
            <a:solidFill>
              <a:srgbClr val="44C4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kumimoji="1" lang="ja-JP" altLang="en-US" dirty="0" smtClean="0"/>
              <a:t>マスタータイトルの書式設定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08634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49" r:id="rId2"/>
    <p:sldLayoutId id="2147483650" r:id="rId3"/>
    <p:sldLayoutId id="2147483651" r:id="rId4"/>
  </p:sldLayoutIdLst>
  <p:timing>
    <p:tnLst>
      <p:par>
        <p:cTn xmlns:p14="http://schemas.microsoft.com/office/powerpoint/2010/main" id="1" dur="indefinite" restart="never" nodeType="tmRoot"/>
      </p:par>
    </p:tnLst>
  </p:timing>
  <p:hf hdr="0" dt="0"/>
  <p:txStyles>
    <p:titleStyle>
      <a:lvl1pPr algn="ctr" defTabSz="685783" rtl="0" eaLnBrk="1" latinLnBrk="0" hangingPunct="1">
        <a:lnSpc>
          <a:spcPct val="90000"/>
        </a:lnSpc>
        <a:spcBef>
          <a:spcPct val="0"/>
        </a:spcBef>
        <a:buNone/>
        <a:defRPr kumimoji="1" sz="4500" kern="1200">
          <a:solidFill>
            <a:schemeClr val="bg1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</p:titleStyle>
    <p:bodyStyle>
      <a:lvl1pPr marL="0" indent="0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kumimoji="1" sz="4050" kern="1200">
          <a:solidFill>
            <a:srgbClr val="595959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6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3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8650" y="1495438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628650" y="635635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9E8D857A-8BE1-48F1-B70A-19AA9B269235}" type="datetime1">
              <a:rPr lang="ja-JP" altLang="en-US" smtClean="0"/>
              <a:pPr/>
              <a:t>18/02/11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7565" y="6316165"/>
            <a:ext cx="461089" cy="400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-1" y="7711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kumimoji="1" lang="ja-JP" altLang="en-US" dirty="0" smtClean="0"/>
              <a:t>マスタータイトルの書式設定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382880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</p:sldLayoutIdLst>
  <p:timing>
    <p:tnLst>
      <p:par>
        <p:cTn xmlns:p14="http://schemas.microsoft.com/office/powerpoint/2010/main" id="1" dur="indefinite" restart="never" nodeType="tmRoot"/>
      </p:par>
    </p:tnLst>
  </p:timing>
  <p:hf hdr="0" dt="0"/>
  <p:txStyles>
    <p:titleStyle>
      <a:lvl1pPr algn="ctr" defTabSz="685783" rtl="0" eaLnBrk="1" latinLnBrk="0" hangingPunct="1">
        <a:lnSpc>
          <a:spcPct val="90000"/>
        </a:lnSpc>
        <a:spcBef>
          <a:spcPct val="0"/>
        </a:spcBef>
        <a:buNone/>
        <a:defRPr kumimoji="1" sz="4500" kern="1200">
          <a:solidFill>
            <a:schemeClr val="bg1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</p:titleStyle>
    <p:bodyStyle>
      <a:lvl1pPr marL="0" indent="0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kumimoji="1" sz="4050" kern="1200">
          <a:solidFill>
            <a:srgbClr val="595959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6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3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jenkins-ci.org/" TargetMode="External"/><Relationship Id="rId4" Type="http://schemas.openxmlformats.org/officeDocument/2006/relationships/image" Target="../media/image12.png"/><Relationship Id="rId5" Type="http://schemas.openxmlformats.org/officeDocument/2006/relationships/hyperlink" Target="https://www.sonarqube.org/" TargetMode="External"/><Relationship Id="rId6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://xunitpatterns.com/Goals%20of%20Test%20Automation.html" TargetMode="Externa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7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://xunitpatterns.com/Goals%20of%20Test%20Automation.html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anagileway.wordpress.com/2016/10/07/modern-agile-jp/" TargetMode="External"/><Relationship Id="rId4" Type="http://schemas.openxmlformats.org/officeDocument/2006/relationships/image" Target="../media/image18.tif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9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hyperlink" Target="http://agilemanifesto.org/iso/ja/principles.html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hageyahhoo" TargetMode="External"/><Relationship Id="rId4" Type="http://schemas.openxmlformats.org/officeDocument/2006/relationships/hyperlink" Target="https://2016.scrumgatheringtokyo.org/index.html" TargetMode="External"/><Relationship Id="rId5" Type="http://schemas.openxmlformats.org/officeDocument/2006/relationships/hyperlink" Target="https://2017.scrumgatheringtokyo.org/index.html" TargetMode="External"/><Relationship Id="rId6" Type="http://schemas.openxmlformats.org/officeDocument/2006/relationships/hyperlink" Target="https://www.agilealliance.org/wp-content/uploads/2015/12/ExperienceReport.2014.Ito_.pdf" TargetMode="External"/><Relationship Id="rId7" Type="http://schemas.openxmlformats.org/officeDocument/2006/relationships/image" Target="../media/image2.png"/><Relationship Id="rId8" Type="http://schemas.openxmlformats.org/officeDocument/2006/relationships/image" Target="../media/image3.png"/><Relationship Id="rId9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.jp/dp/0321803027" TargetMode="External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4" Type="http://schemas.microsoft.com/office/2007/relationships/hdphoto" Target="../media/hdphoto1.wdp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.jp/dp/0321803027" TargetMode="External"/><Relationship Id="rId4" Type="http://schemas.openxmlformats.org/officeDocument/2006/relationships/image" Target="../media/image6.png"/><Relationship Id="rId5" Type="http://schemas.openxmlformats.org/officeDocument/2006/relationships/hyperlink" Target="https://en.wikipedia.org/wiki/Software_Development_Engineer_in_Test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kumimoji="1" lang="ja-JP" altLang="en-US" sz="32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伊藤　宏幸</a:t>
            </a:r>
            <a:endParaRPr kumimoji="1" lang="ja-JP" altLang="en-US" sz="320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3" name="タイトル 2"/>
          <p:cNvSpPr>
            <a:spLocks noGrp="1"/>
          </p:cNvSpPr>
          <p:nvPr>
            <p:ph type="title"/>
          </p:nvPr>
        </p:nvSpPr>
        <p:spPr>
          <a:xfrm>
            <a:off x="0" y="7"/>
            <a:ext cx="9144000" cy="5279591"/>
          </a:xfrm>
        </p:spPr>
        <p:txBody>
          <a:bodyPr/>
          <a:lstStyle/>
          <a:p>
            <a:pPr algn="l">
              <a:lnSpc>
                <a:spcPct val="100000"/>
              </a:lnSpc>
            </a:pPr>
            <a:r>
              <a:rPr lang="en-US" altLang="ja-JP" sz="8800" b="1" i="1" dirty="0" smtClean="0">
                <a:latin typeface="ヒラギノ角ゴ ProN W6"/>
                <a:ea typeface="ヒラギノ角ゴ ProN W6"/>
                <a:cs typeface="ヒラギノ角ゴ ProN W6"/>
              </a:rPr>
              <a:t> An</a:t>
            </a:r>
            <a:r>
              <a:rPr lang="ja-JP" altLang="en-US" sz="8800" b="1" i="1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8800" b="1" i="1" dirty="0" smtClean="0">
                <a:latin typeface="ヒラギノ角ゴ ProN W6"/>
                <a:ea typeface="ヒラギノ角ゴ ProN W6"/>
                <a:cs typeface="ヒラギノ角ゴ ProN W6"/>
              </a:rPr>
              <a:t>Agile</a:t>
            </a:r>
            <a:r>
              <a:rPr lang="ja-JP" altLang="en-US" sz="8800" b="1" i="1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ja-JP" altLang="ja-JP" sz="8800" b="1" i="1" smtClean="0">
                <a:latin typeface="ヒラギノ角ゴ ProN W6"/>
                <a:ea typeface="ヒラギノ角ゴ ProN W6"/>
                <a:cs typeface="ヒラギノ角ゴ ProN W6"/>
              </a:rPr>
              <a:t>W</a:t>
            </a:r>
            <a:r>
              <a:rPr lang="en-US" altLang="ja-JP" sz="8800" b="1" i="1" dirty="0" smtClean="0">
                <a:latin typeface="ヒラギノ角ゴ ProN W6"/>
                <a:ea typeface="ヒラギノ角ゴ ProN W6"/>
                <a:cs typeface="ヒラギノ角ゴ ProN W6"/>
              </a:rPr>
              <a:t>ay</a:t>
            </a:r>
            <a:br>
              <a:rPr lang="en-US" altLang="ja-JP" sz="8800" b="1" i="1" dirty="0" smtClean="0"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8800" b="1" i="1" dirty="0" smtClean="0">
                <a:latin typeface="ヒラギノ角ゴ ProN W6"/>
                <a:ea typeface="ヒラギノ角ゴ ProN W6"/>
                <a:cs typeface="ヒラギノ角ゴ ProN W6"/>
              </a:rPr>
              <a:t> As an SET</a:t>
            </a:r>
            <a:br>
              <a:rPr lang="en-US" altLang="ja-JP" sz="8800" b="1" i="1" dirty="0" smtClean="0"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8800" b="1" i="1" dirty="0" smtClean="0">
                <a:latin typeface="ヒラギノ角ゴ ProN W6"/>
                <a:ea typeface="ヒラギノ角ゴ ProN W6"/>
                <a:cs typeface="ヒラギノ角ゴ ProN W6"/>
              </a:rPr>
              <a:t> At LINE</a:t>
            </a:r>
            <a:br>
              <a:rPr lang="en-US" altLang="ja-JP" sz="8800" b="1" i="1" dirty="0" smtClean="0">
                <a:latin typeface="ヒラギノ角ゴ ProN W6"/>
                <a:ea typeface="ヒラギノ角ゴ ProN W6"/>
                <a:cs typeface="ヒラギノ角ゴ ProN W6"/>
              </a:rPr>
            </a:br>
            <a:endParaRPr kumimoji="1" lang="ja-JP" altLang="en-US" sz="4000" b="1" i="1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DF34E1-CD1B-4039-BEF8-E796808036C6}" type="datetime4">
              <a:rPr lang="ja-JP" altLang="en-US" smtClean="0"/>
              <a:t>2018年 2月 11日 </a:t>
            </a:fld>
            <a:endParaRPr lang="ja-JP" altLang="en-US"/>
          </a:p>
        </p:txBody>
      </p:sp>
      <p:sp>
        <p:nvSpPr>
          <p:cNvPr id="5" name="コンテンツ プレースホルダー 2"/>
          <p:cNvSpPr txBox="1">
            <a:spLocks/>
          </p:cNvSpPr>
          <p:nvPr/>
        </p:nvSpPr>
        <p:spPr>
          <a:xfrm>
            <a:off x="0" y="5285334"/>
            <a:ext cx="9144000" cy="4961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b="1" i="0" kern="1200">
                <a:solidFill>
                  <a:srgbClr val="595959"/>
                </a:solidFill>
                <a:latin typeface="Hiragino Kaku Gothic Pro W6" charset="-128"/>
                <a:ea typeface="Hiragino Kaku Gothic Pro W6" charset="-128"/>
                <a:cs typeface="Hiragino Kaku Gothic Pro W6" charset="-128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8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4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800" b="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2018</a:t>
            </a:r>
            <a:r>
              <a:rPr lang="ja-JP" altLang="en-US" sz="2800" b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年</a:t>
            </a:r>
            <a:r>
              <a:rPr lang="en-US" altLang="ja-JP" sz="2800" b="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02</a:t>
            </a:r>
            <a:r>
              <a:rPr lang="ja-JP" altLang="en-US" sz="2800" b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月</a:t>
            </a:r>
            <a:r>
              <a:rPr lang="en-US" altLang="ja-JP" sz="2800" b="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17</a:t>
            </a:r>
            <a:r>
              <a:rPr lang="ja-JP" altLang="en-US" sz="2800" b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日</a:t>
            </a:r>
            <a:endParaRPr lang="ja-JP" altLang="en-US" sz="2800" b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6" name="コンテンツ プレースホルダー 2"/>
          <p:cNvSpPr txBox="1">
            <a:spLocks/>
          </p:cNvSpPr>
          <p:nvPr/>
        </p:nvSpPr>
        <p:spPr>
          <a:xfrm>
            <a:off x="0" y="4406608"/>
            <a:ext cx="9144000" cy="720000"/>
          </a:xfrm>
          <a:prstGeom prst="rect">
            <a:avLst/>
          </a:prstGeom>
          <a:solidFill>
            <a:srgbClr val="44C404"/>
          </a:solidFill>
          <a:ln>
            <a:solidFill>
              <a:srgbClr val="44C404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b="1" i="0" kern="1200">
                <a:solidFill>
                  <a:srgbClr val="595959"/>
                </a:solidFill>
                <a:latin typeface="Hiragino Kaku Gothic Pro W6" charset="-128"/>
                <a:ea typeface="Hiragino Kaku Gothic Pro W6" charset="-128"/>
                <a:cs typeface="Hiragino Kaku Gothic Pro W6" charset="-128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8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4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4800" dirty="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</a:rPr>
              <a:t>~</a:t>
            </a:r>
            <a:r>
              <a:rPr lang="ja-JP" altLang="en-US" sz="4800" smtClean="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</a:rPr>
              <a:t>プロダクトオーナーシップ編</a:t>
            </a:r>
            <a:r>
              <a:rPr lang="en-US" altLang="ja-JP" sz="4800" dirty="0" smtClean="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</a:rPr>
              <a:t>~</a:t>
            </a:r>
            <a:endParaRPr lang="ja-JP" altLang="en-US" sz="4800">
              <a:solidFill>
                <a:srgbClr val="FFFFF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4621392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/>
          <a:lstStyle/>
          <a:p>
            <a:r>
              <a:rPr kumimoji="1"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アジェンダ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10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rgbClr val="44C404"/>
          </a:solidFill>
          <a:ln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何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を為すべきなのかを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見つけ出す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rgbClr val="44C404"/>
          </a:solidFill>
          <a:ln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定期的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に進捗と成果を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見せる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rgbClr val="44C404"/>
          </a:solidFill>
          <a:ln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今後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の課題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rgbClr val="44C404"/>
          </a:solidFill>
          <a:ln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rgbClr val="44C404"/>
          </a:solidFill>
          <a:ln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トライアル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＆エラーで高速に学習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する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9877734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11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rgbClr val="44C404"/>
          </a:solidFill>
          <a:ln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何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を為すべきなのかを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見つけ出す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定期的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に進捗と成果を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見せる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今後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の課題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トライアル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＆エラーで高速に学習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する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3671205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最初に注目</a:t>
            </a:r>
            <a:r>
              <a:rPr lang="ja-JP" altLang="en-US" sz="4800" dirty="0">
                <a:latin typeface="ヒラギノ角ゴ ProN W6"/>
                <a:ea typeface="ヒラギノ角ゴ ProN W6"/>
                <a:cs typeface="ヒラギノ角ゴ ProN W6"/>
              </a:rPr>
              <a:t>した課題</a:t>
            </a:r>
            <a:endParaRPr kumimoji="1" lang="ja-JP" altLang="en-US" sz="4800" dirty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ja-JP" altLang="en-US" sz="4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関係者間の</a:t>
            </a:r>
            <a:r>
              <a:rPr lang="en-US" altLang="ja-JP" sz="4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SET</a:t>
            </a:r>
            <a:r>
              <a:rPr lang="ja-JP" altLang="en-US" sz="4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に対する</a:t>
            </a:r>
            <a:endParaRPr lang="en-US" altLang="ja-JP" sz="4000" dirty="0" smtClean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288" lvl="1" indent="0" algn="ctr">
              <a:buNone/>
            </a:pPr>
            <a:r>
              <a:rPr lang="ja-JP" altLang="en-US" sz="4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責務</a:t>
            </a:r>
            <a:r>
              <a:rPr lang="ja-JP" altLang="en-US" sz="4000" dirty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・課題</a:t>
            </a:r>
            <a:r>
              <a:rPr lang="ja-JP" altLang="en-US" sz="4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認識のズレと混乱</a:t>
            </a:r>
            <a:endParaRPr lang="en-US" altLang="ja-JP" sz="4000" dirty="0" smtClean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288" lvl="1" indent="0">
              <a:buNone/>
            </a:pP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763588" lvl="1" indent="0">
              <a:buNone/>
            </a:pPr>
            <a:r>
              <a:rPr lang="en-US" altLang="ja-JP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×</a:t>
            </a:r>
            <a:r>
              <a:rPr lang="ja-JP" altLang="en-US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共通認識</a:t>
            </a:r>
            <a:endParaRPr lang="en-US" altLang="ja-JP" sz="28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763588" lvl="1" indent="0">
              <a:buNone/>
            </a:pPr>
            <a:r>
              <a:rPr lang="en-US" altLang="ja-JP" sz="2800" dirty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×</a:t>
            </a: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課題の</a:t>
            </a:r>
            <a:r>
              <a:rPr lang="ja-JP" altLang="en-US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言語化</a:t>
            </a:r>
            <a:endParaRPr lang="en-US" altLang="ja-JP" sz="28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763588" lvl="1" indent="0">
              <a:buNone/>
            </a:pPr>
            <a:r>
              <a:rPr lang="en-US" altLang="ja-JP" sz="2800" dirty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×</a:t>
            </a: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課題を整理し施策実施を</a:t>
            </a:r>
            <a:r>
              <a:rPr lang="ja-JP" altLang="en-US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リードする人</a:t>
            </a:r>
            <a:endParaRPr lang="en-US" altLang="ja-JP" sz="28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3802" y="4652138"/>
            <a:ext cx="2616397" cy="2205862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348257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解決方針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534988" lvl="1" indent="-534988">
              <a:buFont typeface="+mj-lt"/>
              <a:buAutoNum type="arabicPeriod"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現状把握・課題発見・言語化による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共通認識づくり</a:t>
            </a:r>
            <a:r>
              <a:rPr lang="en-US" altLang="ja-JP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endParaRPr lang="en-US" altLang="ja-JP" sz="28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34988" lvl="1" indent="-534988">
              <a:buFont typeface="+mj-lt"/>
              <a:buAutoNum type="arabicPeriod"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上記</a:t>
            </a:r>
            <a:r>
              <a:rPr lang="ja-JP" altLang="en-US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を解決する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ための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施策および目標案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の策定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34988" lvl="1" indent="-534988">
              <a:buFont typeface="+mj-lt"/>
              <a:buAutoNum type="arabicPeriod"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上記の役員</a:t>
            </a:r>
            <a:r>
              <a:rPr lang="ja-JP" altLang="en-US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・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マネージャー陣への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提案と合意形成</a:t>
            </a:r>
            <a:endParaRPr lang="en-US" altLang="ja-JP" sz="28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34988" lvl="1" indent="-534988">
              <a:buFont typeface="+mj-lt"/>
              <a:buAutoNum type="arabicPeriod"/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34988" lvl="1" indent="-534988">
              <a:buFont typeface="+mj-lt"/>
              <a:buAutoNum type="arabicPeriod"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上記の繰り返しによる</a:t>
            </a:r>
            <a:r>
              <a:rPr lang="ja-JP" altLang="en-US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定期的な見直し</a:t>
            </a:r>
            <a:endParaRPr lang="en-US" altLang="ja-JP" sz="28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0812152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判断基準：ビジネスの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”</a:t>
            </a:r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 KPIs”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14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2790825" lvl="6" indent="0">
              <a:buNone/>
            </a:pPr>
            <a:r>
              <a:rPr lang="ja-JP" altLang="en-US" sz="4000" b="1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売上</a:t>
            </a:r>
            <a:endParaRPr lang="en-US" altLang="ja-JP" sz="4000" b="1" dirty="0" smtClean="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endParaRPr lang="en-US" altLang="ja-JP" sz="4000" b="1" dirty="0" smtClean="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r>
              <a:rPr lang="ja-JP" altLang="en-US" sz="4000" b="1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利益</a:t>
            </a:r>
            <a:endParaRPr lang="en-US" altLang="ja-JP" sz="4000" b="1" dirty="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endParaRPr lang="en-US" altLang="ja-JP" sz="4000" b="1" dirty="0" smtClean="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r>
              <a:rPr lang="ja-JP" altLang="en-US" sz="4000" b="1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従業員満足度</a:t>
            </a:r>
            <a:endParaRPr lang="en-US" altLang="ja-JP" sz="4000" b="1" dirty="0" smtClean="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7635" y="3352541"/>
            <a:ext cx="1177501" cy="1080000"/>
          </a:xfrm>
          <a:prstGeom prst="rect">
            <a:avLst/>
          </a:prstGeom>
          <a:ln>
            <a:noFill/>
          </a:ln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8855" y="2147108"/>
            <a:ext cx="1620000" cy="1080000"/>
          </a:xfrm>
          <a:prstGeom prst="rect">
            <a:avLst/>
          </a:prstGeom>
          <a:ln>
            <a:noFill/>
          </a:ln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3553" y="4539780"/>
            <a:ext cx="1645714" cy="1080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905398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アジャイルの要素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algn="ctr"/>
            <a:r>
              <a:rPr lang="ja-JP" altLang="en-US" sz="4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プロダクトディスカバリー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仮説設定と検証の繰り返しによる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施策</a:t>
            </a:r>
            <a:r>
              <a:rPr lang="ja-JP" altLang="en-US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の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発見と洗練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2155825" indent="490538">
              <a:buFont typeface="Arial" charset="0"/>
              <a:buChar char="•"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ペルソナ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2155825" indent="490538">
              <a:buFont typeface="Arial" charset="0"/>
              <a:buChar char="•"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ユーザーインタビュー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2155825" indent="490538">
              <a:buFont typeface="Arial" charset="0"/>
              <a:buChar char="•"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ユーザーストーリーマッピング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2155825" indent="490538">
              <a:buFont typeface="Arial" charset="0"/>
              <a:buChar char="•"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MVP</a:t>
            </a:r>
          </a:p>
          <a:p>
            <a:pPr marL="2155825" indent="490538">
              <a:buFont typeface="Arial" charset="0"/>
              <a:buChar char="•"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KPI</a:t>
            </a:r>
          </a:p>
        </p:txBody>
      </p:sp>
      <p:pic>
        <p:nvPicPr>
          <p:cNvPr id="3" name="図 2" descr="マミさんのペルソナ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150455" y="3516358"/>
            <a:ext cx="3162115" cy="2371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2968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1.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 現状把握・課題発見・言語化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2400" lvl="1" indent="-688975">
              <a:buFont typeface="+mj-lt"/>
              <a:buAutoNum type="arabicPeriod"/>
            </a:pPr>
            <a:r>
              <a:rPr lang="ja-JP" altLang="en-US" sz="4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テスト対象システムの解析</a:t>
            </a:r>
            <a:endParaRPr lang="en-US" altLang="ja-JP" sz="40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22400" lvl="1" indent="-688975">
              <a:buFont typeface="+mj-lt"/>
              <a:buAutoNum type="arabicPeriod"/>
            </a:pPr>
            <a:endParaRPr lang="en-US" altLang="ja-JP" sz="40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22400" lvl="1" indent="-688975">
              <a:buFont typeface="+mj-lt"/>
              <a:buAutoNum type="arabicPeriod"/>
            </a:pPr>
            <a:r>
              <a:rPr lang="ja-JP" altLang="en-US" sz="4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障害</a:t>
            </a:r>
            <a:r>
              <a:rPr lang="ja-JP" altLang="en-US" sz="40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報告の</a:t>
            </a:r>
            <a:r>
              <a:rPr lang="ja-JP" altLang="en-US" sz="4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分析</a:t>
            </a:r>
            <a:endParaRPr lang="en-US" altLang="ja-JP" sz="40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22400" lvl="1" indent="-688975">
              <a:buFont typeface="+mj-lt"/>
              <a:buAutoNum type="arabicPeriod"/>
            </a:pPr>
            <a:endParaRPr lang="en-US" altLang="ja-JP" sz="40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22400" lvl="1" indent="-688975">
              <a:buFont typeface="+mj-lt"/>
              <a:buAutoNum type="arabicPeriod"/>
            </a:pPr>
            <a:r>
              <a:rPr lang="ja-JP" altLang="en-US" sz="4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関係者からの情報収集</a:t>
            </a:r>
            <a:endParaRPr lang="en-US" altLang="ja-JP" sz="40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0812152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1)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 テスト対象システムの解析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4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CI</a:t>
            </a:r>
            <a:r>
              <a:rPr lang="ja-JP" altLang="en-US" sz="40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と静的コード解析ツールによる</a:t>
            </a:r>
            <a:endParaRPr lang="en-US" altLang="ja-JP" sz="40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288" lvl="1" indent="0" algn="ctr">
              <a:buNone/>
            </a:pPr>
            <a:r>
              <a:rPr lang="ja-JP" altLang="en-US" sz="40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下記の明確化</a:t>
            </a:r>
            <a:endParaRPr lang="en-US" altLang="ja-JP" sz="40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288" lvl="1" indent="0">
              <a:buNone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719138" lvl="1" indent="-352425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いま</a:t>
            </a: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何</a:t>
            </a:r>
            <a:r>
              <a:rPr lang="ja-JP" altLang="en-US" sz="280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をどこまで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テストできているか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？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81025" lvl="1" indent="-214313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技術的</a:t>
            </a:r>
            <a:r>
              <a:rPr lang="ja-JP" altLang="en-US" sz="280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負債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はどのくらいあるか？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719138" lvl="1" indent="-352425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改善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すべき箇所とその</a:t>
            </a:r>
            <a:r>
              <a:rPr lang="ja-JP" altLang="en-US" sz="280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優先度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は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？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3" name="図 2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4864349"/>
            <a:ext cx="1386130" cy="1386130"/>
          </a:xfrm>
          <a:prstGeom prst="rect">
            <a:avLst/>
          </a:prstGeom>
          <a:ln>
            <a:noFill/>
          </a:ln>
        </p:spPr>
      </p:pic>
      <p:pic>
        <p:nvPicPr>
          <p:cNvPr id="5" name="図 4">
            <a:hlinkClick r:id="rId5"/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4349" y="4864479"/>
            <a:ext cx="4851001" cy="13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423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ja-JP" sz="4800" dirty="0">
                <a:latin typeface="ヒラギノ角ゴ ProN W6"/>
                <a:ea typeface="ヒラギノ角ゴ ProN W6"/>
                <a:cs typeface="ヒラギノ角ゴ ProN W6"/>
              </a:rPr>
              <a:t>2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)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 障害報告の分析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algn="ctr"/>
            <a:r>
              <a:rPr lang="ja-JP" altLang="en-US" sz="40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障害報告はヒントの山！</a:t>
            </a:r>
            <a:endParaRPr lang="en-US" altLang="ja-JP" sz="40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障害が多発している</a:t>
            </a: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プロダクト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は？</a:t>
            </a:r>
            <a:endParaRPr lang="ja-JP" altLang="en-US" sz="280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障害の</a:t>
            </a: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原因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は？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障害による</a:t>
            </a: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売上</a:t>
            </a:r>
            <a:r>
              <a:rPr lang="ja-JP" altLang="en-US" sz="280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・</a:t>
            </a: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利益へのインパクト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は？</a:t>
            </a:r>
            <a:endParaRPr lang="ja-JP" altLang="en-US" sz="280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障害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および</a:t>
            </a:r>
            <a:r>
              <a:rPr lang="en-US" altLang="ja-JP" sz="2800" dirty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MTTR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を減らせる方法は？</a:t>
            </a:r>
            <a:endParaRPr lang="ja-JP" altLang="en-US" sz="280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3091" y="4719459"/>
            <a:ext cx="3197818" cy="2138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2115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ja-JP" sz="4800"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)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 関係者からの情報収集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algn="ctr"/>
            <a:r>
              <a:rPr lang="ja-JP" altLang="en-US" sz="40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困っていること＝施策の候補</a:t>
            </a:r>
            <a:endParaRPr lang="en-US" altLang="ja-JP" sz="40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マネージャー・主要エンジニアと</a:t>
            </a: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直接対話</a:t>
            </a: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し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現状と課題を聞き出す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世界</a:t>
            </a:r>
            <a:r>
              <a:rPr lang="ja-JP" altLang="en-US" sz="280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各拠点の</a:t>
            </a:r>
            <a:r>
              <a:rPr lang="en-US" altLang="ja-JP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QA</a:t>
            </a:r>
            <a:r>
              <a:rPr lang="ja-JP" altLang="en-US" sz="280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・テスト自動化</a:t>
            </a: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エンジニア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を繋ぐ</a:t>
            </a:r>
            <a:r>
              <a:rPr lang="en-US" altLang="ja-JP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LINE</a:t>
            </a: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グループ</a:t>
            </a: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へ参加し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広く</a:t>
            </a:r>
            <a:r>
              <a:rPr lang="ja-JP" altLang="en-US" sz="280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全社的</a:t>
            </a: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なテストの現状</a:t>
            </a:r>
            <a:r>
              <a:rPr lang="ja-JP" altLang="en-US" sz="280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と課題を</a:t>
            </a: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聞き出す</a:t>
            </a:r>
            <a:endParaRPr lang="ja-JP" altLang="en-US" sz="280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上記グループへ施策案を投稿し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施策案を</a:t>
            </a: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ブラッシュアップ</a:t>
            </a: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する</a:t>
            </a:r>
            <a:endParaRPr lang="ja-JP" altLang="en-US" sz="280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4852115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323" y="1162974"/>
            <a:ext cx="7879791" cy="5197984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今回のテーマ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8" lvl="1" indent="0" algn="ctr">
              <a:buNone/>
            </a:pPr>
            <a:r>
              <a:rPr lang="ja-JP" altLang="en-US" sz="6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アジャイルの</a:t>
            </a:r>
            <a:endParaRPr lang="en-US" altLang="ja-JP" sz="60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288" lvl="1" indent="0" algn="ctr">
              <a:buNone/>
            </a:pPr>
            <a:r>
              <a:rPr lang="ja-JP" altLang="en-US" sz="6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知識・経験</a:t>
            </a:r>
            <a:r>
              <a:rPr lang="ja-JP" altLang="en-US" sz="6000" dirty="0" smtClean="0">
                <a:solidFill>
                  <a:schemeClr val="tx1"/>
                </a:solidFill>
                <a:latin typeface="ヒラギノ角ゴ ProN W6"/>
                <a:ea typeface="ヒラギノ角ゴ ProN W6"/>
                <a:cs typeface="ヒラギノ角ゴ ProN W6"/>
              </a:rPr>
              <a:t>を</a:t>
            </a:r>
            <a:endParaRPr lang="en-US" altLang="ja-JP" sz="6000" dirty="0" smtClean="0">
              <a:solidFill>
                <a:schemeClr val="tx1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288" lvl="1" indent="0" algn="ctr">
              <a:buNone/>
            </a:pPr>
            <a:r>
              <a:rPr lang="ja-JP" altLang="en-US" sz="6000" dirty="0" smtClean="0">
                <a:solidFill>
                  <a:schemeClr val="tx1"/>
                </a:solidFill>
                <a:latin typeface="ヒラギノ角ゴ ProN W6"/>
                <a:ea typeface="ヒラギノ角ゴ ProN W6"/>
                <a:cs typeface="ヒラギノ角ゴ ProN W6"/>
              </a:rPr>
              <a:t>活用した</a:t>
            </a:r>
            <a:endParaRPr lang="en-US" altLang="ja-JP" sz="6000" dirty="0" smtClean="0">
              <a:solidFill>
                <a:schemeClr val="tx1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288" lvl="1" indent="0" algn="ctr">
              <a:buNone/>
            </a:pPr>
            <a:r>
              <a:rPr lang="ja-JP" altLang="en-US" sz="6000" dirty="0" smtClean="0">
                <a:solidFill>
                  <a:schemeClr val="tx1"/>
                </a:solidFill>
                <a:latin typeface="ヒラギノ角ゴ ProN W6"/>
                <a:ea typeface="ヒラギノ角ゴ ProN W6"/>
                <a:cs typeface="ヒラギノ角ゴ ProN W6"/>
              </a:rPr>
              <a:t>ミッション遂行方法</a:t>
            </a:r>
            <a:endParaRPr lang="en-US" altLang="ja-JP" sz="6000" dirty="0" smtClean="0">
              <a:solidFill>
                <a:schemeClr val="tx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2497674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1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10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10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2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.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 施策・目標案の策定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ja-JP" altLang="en-US" sz="2800" smtClean="0">
                <a:solidFill>
                  <a:srgbClr val="7F7F7F"/>
                </a:solidFill>
              </a:rPr>
              <a:t>施策の対象プロダクトを</a:t>
            </a:r>
            <a:r>
              <a:rPr lang="en-US" altLang="ja-JP" sz="2800" dirty="0" smtClean="0">
                <a:solidFill>
                  <a:srgbClr val="7F7F7F"/>
                </a:solidFill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</a:rPr>
            </a:br>
            <a:r>
              <a:rPr lang="ja-JP" altLang="en-US" sz="2800" smtClean="0">
                <a:solidFill>
                  <a:srgbClr val="44C404"/>
                </a:solidFill>
              </a:rPr>
              <a:t>障害頻度と金銭的被害の大きさ</a:t>
            </a:r>
            <a:r>
              <a:rPr lang="ja-JP" altLang="en-US" sz="2800" smtClean="0">
                <a:solidFill>
                  <a:srgbClr val="7F7F7F"/>
                </a:solidFill>
              </a:rPr>
              <a:t>をもとに決定</a:t>
            </a:r>
            <a:r>
              <a:rPr lang="en-US" altLang="ja-JP" sz="2800" dirty="0" smtClean="0">
                <a:solidFill>
                  <a:srgbClr val="7F7F7F"/>
                </a:solidFill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</a:rPr>
            </a:br>
            <a:endParaRPr lang="en-US" altLang="ja-JP" sz="2800" dirty="0" smtClean="0">
              <a:solidFill>
                <a:srgbClr val="7F7F7F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ja-JP" altLang="en-US" sz="2800" smtClean="0">
                <a:solidFill>
                  <a:srgbClr val="7F7F7F"/>
                </a:solidFill>
              </a:rPr>
              <a:t>障害</a:t>
            </a:r>
            <a:r>
              <a:rPr lang="ja-JP" altLang="en-US" sz="2800">
                <a:solidFill>
                  <a:srgbClr val="7F7F7F"/>
                </a:solidFill>
              </a:rPr>
              <a:t>検知速度</a:t>
            </a:r>
            <a:r>
              <a:rPr lang="ja-JP" altLang="en-US" sz="2800" smtClean="0">
                <a:solidFill>
                  <a:srgbClr val="7F7F7F"/>
                </a:solidFill>
              </a:rPr>
              <a:t>の向上</a:t>
            </a:r>
            <a:r>
              <a:rPr lang="ja-JP" altLang="en-US" sz="2800">
                <a:solidFill>
                  <a:srgbClr val="7F7F7F"/>
                </a:solidFill>
              </a:rPr>
              <a:t>と</a:t>
            </a:r>
            <a:r>
              <a:rPr lang="en-US" altLang="ja-JP" sz="2800" dirty="0">
                <a:solidFill>
                  <a:srgbClr val="7F7F7F"/>
                </a:solidFill>
              </a:rPr>
              <a:t>MTTR</a:t>
            </a:r>
            <a:r>
              <a:rPr lang="ja-JP" altLang="en-US" sz="2800">
                <a:solidFill>
                  <a:srgbClr val="7F7F7F"/>
                </a:solidFill>
              </a:rPr>
              <a:t>の</a:t>
            </a:r>
            <a:r>
              <a:rPr lang="ja-JP" altLang="en-US" sz="2800" smtClean="0">
                <a:solidFill>
                  <a:srgbClr val="7F7F7F"/>
                </a:solidFill>
              </a:rPr>
              <a:t>短縮の実現</a:t>
            </a:r>
            <a:endParaRPr lang="en-US" altLang="ja-JP" sz="2800" dirty="0" smtClean="0">
              <a:solidFill>
                <a:srgbClr val="7F7F7F"/>
              </a:solidFill>
            </a:endParaRPr>
          </a:p>
          <a:p>
            <a:pPr marL="1028687" lvl="1" indent="-514350"/>
            <a:r>
              <a:rPr lang="ja-JP" altLang="en-US" sz="280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テスト</a:t>
            </a:r>
            <a:r>
              <a:rPr lang="ja-JP" altLang="en-US" sz="280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自動化の導入・強化</a:t>
            </a:r>
            <a:endParaRPr lang="en-US" altLang="ja-JP" sz="2800" dirty="0">
              <a:solidFill>
                <a:srgbClr val="7F7F7F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028687" lvl="1" indent="-514350"/>
            <a:r>
              <a:rPr lang="en-US" altLang="ja-JP" sz="2800" dirty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QA</a:t>
            </a:r>
            <a:r>
              <a:rPr lang="ja-JP" altLang="en-US" sz="280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とデベロッパーとの連携強化</a:t>
            </a:r>
            <a:r>
              <a:rPr lang="en-US" altLang="ja-JP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endParaRPr lang="ja-JP" altLang="en-US" sz="2800">
              <a:solidFill>
                <a:srgbClr val="7F7F7F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514350" indent="-514350">
              <a:buFont typeface="+mj-lt"/>
              <a:buAutoNum type="arabicPeriod"/>
            </a:pPr>
            <a:r>
              <a:rPr lang="ja-JP" altLang="en-US" sz="2800" smtClean="0">
                <a:solidFill>
                  <a:srgbClr val="7F7F7F"/>
                </a:solidFill>
              </a:rPr>
              <a:t>デベロッパーが</a:t>
            </a:r>
            <a:r>
              <a:rPr lang="ja-JP" altLang="en-US" sz="2800" smtClean="0">
                <a:solidFill>
                  <a:srgbClr val="44C404"/>
                </a:solidFill>
              </a:rPr>
              <a:t>自律的かつ適切</a:t>
            </a:r>
            <a:r>
              <a:rPr lang="ja-JP" altLang="en-US" sz="2800" smtClean="0">
                <a:solidFill>
                  <a:srgbClr val="7F7F7F"/>
                </a:solidFill>
              </a:rPr>
              <a:t>に</a:t>
            </a:r>
            <a:r>
              <a:rPr lang="en-US" altLang="ja-JP" sz="2800" dirty="0" smtClean="0">
                <a:solidFill>
                  <a:srgbClr val="7F7F7F"/>
                </a:solidFill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</a:rPr>
            </a:br>
            <a:r>
              <a:rPr lang="ja-JP" altLang="en-US" sz="2800" smtClean="0">
                <a:solidFill>
                  <a:srgbClr val="7F7F7F"/>
                </a:solidFill>
              </a:rPr>
              <a:t>テストスクリプト</a:t>
            </a:r>
            <a:r>
              <a:rPr lang="ja-JP" altLang="en-US" sz="2800">
                <a:solidFill>
                  <a:srgbClr val="7F7F7F"/>
                </a:solidFill>
              </a:rPr>
              <a:t>を</a:t>
            </a:r>
            <a:r>
              <a:rPr lang="ja-JP" altLang="en-US" sz="2800" smtClean="0">
                <a:solidFill>
                  <a:srgbClr val="7F7F7F"/>
                </a:solidFill>
              </a:rPr>
              <a:t>書ける土壌づくり</a:t>
            </a:r>
            <a:endParaRPr lang="ja-JP" altLang="en-US" sz="280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38650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ja-JP" sz="4800" dirty="0"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.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 提案と合意形成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提案を繰り返しながら</a:t>
            </a:r>
            <a:r>
              <a:rPr lang="ja-JP" altLang="en-US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フィードバック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を得、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合意の着地点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を発見・特定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14350" indent="-514350">
              <a:buFont typeface="+mj-lt"/>
              <a:buAutoNum type="arabicPeriod"/>
            </a:pPr>
            <a:r>
              <a:rPr lang="ja-JP" altLang="en-US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半年間の</a:t>
            </a:r>
            <a:r>
              <a:rPr lang="ja-JP" altLang="en-US" sz="2800" dirty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マイルストーン</a:t>
            </a:r>
            <a:r>
              <a:rPr lang="ja-JP" altLang="en-US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を設定し合意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14350" indent="-514350">
              <a:buFont typeface="+mj-lt"/>
              <a:buAutoNum type="arabicPeriod"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週</a:t>
            </a:r>
            <a:r>
              <a:rPr lang="ja-JP" altLang="en-US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次・四半期単位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でふりかえりを行い、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継続的に改善</a:t>
            </a:r>
            <a:r>
              <a:rPr lang="ja-JP" altLang="en-US" sz="2800" dirty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を行</a:t>
            </a:r>
            <a:r>
              <a:rPr lang="ja-JP" altLang="en-US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いながら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施策を遂行</a:t>
            </a:r>
            <a:endParaRPr lang="ja-JP" altLang="en-US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7738650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kumimoji="1"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457200" indent="-457200">
              <a:lnSpc>
                <a:spcPct val="150000"/>
              </a:lnSpc>
              <a:buFont typeface="Arial" charset="0"/>
              <a:buChar char="•"/>
            </a:pPr>
            <a:r>
              <a:rPr lang="ja-JP" altLang="en-US" sz="4000" dirty="0" smtClean="0">
                <a:solidFill>
                  <a:schemeClr val="bg1">
                    <a:lumMod val="50000"/>
                  </a:schemeClr>
                </a:solidFill>
              </a:rPr>
              <a:t>課題の</a:t>
            </a:r>
            <a:r>
              <a:rPr lang="ja-JP" altLang="en-US" sz="4000" dirty="0" smtClean="0">
                <a:solidFill>
                  <a:srgbClr val="44C404"/>
                </a:solidFill>
              </a:rPr>
              <a:t>発見と言語化</a:t>
            </a:r>
            <a:endParaRPr lang="ja-JP" altLang="en-US" sz="4000" dirty="0">
              <a:solidFill>
                <a:schemeClr val="bg1">
                  <a:lumMod val="50000"/>
                </a:schemeClr>
              </a:solidFill>
            </a:endParaRPr>
          </a:p>
          <a:p>
            <a:pPr marL="457200" indent="-457200">
              <a:lnSpc>
                <a:spcPct val="150000"/>
              </a:lnSpc>
              <a:buFont typeface="Arial" charset="0"/>
              <a:buChar char="•"/>
            </a:pPr>
            <a:r>
              <a:rPr lang="ja-JP" altLang="en-US" sz="4000" dirty="0" smtClean="0">
                <a:solidFill>
                  <a:schemeClr val="bg1">
                    <a:lumMod val="50000"/>
                  </a:schemeClr>
                </a:solidFill>
              </a:rPr>
              <a:t>ビジネス</a:t>
            </a:r>
            <a:r>
              <a:rPr lang="en-US" altLang="ja-JP" sz="4000" dirty="0" smtClean="0">
                <a:solidFill>
                  <a:schemeClr val="bg1">
                    <a:lumMod val="50000"/>
                  </a:schemeClr>
                </a:solidFill>
              </a:rPr>
              <a:t>KPI</a:t>
            </a:r>
            <a:r>
              <a:rPr lang="ja-JP" altLang="en-US" sz="4000" dirty="0" smtClean="0">
                <a:solidFill>
                  <a:schemeClr val="bg1">
                    <a:lumMod val="50000"/>
                  </a:schemeClr>
                </a:solidFill>
              </a:rPr>
              <a:t>にもとづく</a:t>
            </a:r>
            <a:r>
              <a:rPr lang="en-US" altLang="ja-JP" sz="4000" dirty="0" smtClean="0">
                <a:solidFill>
                  <a:schemeClr val="bg1">
                    <a:lumMod val="50000"/>
                  </a:schemeClr>
                </a:solidFill>
              </a:rPr>
              <a:t/>
            </a:r>
            <a:br>
              <a:rPr lang="en-US" altLang="ja-JP" sz="4000" dirty="0" smtClean="0">
                <a:solidFill>
                  <a:schemeClr val="bg1">
                    <a:lumMod val="50000"/>
                  </a:schemeClr>
                </a:solidFill>
              </a:rPr>
            </a:br>
            <a:r>
              <a:rPr lang="ja-JP" altLang="en-US" sz="4000" dirty="0" smtClean="0">
                <a:solidFill>
                  <a:srgbClr val="44C404"/>
                </a:solidFill>
              </a:rPr>
              <a:t>共通認識の構築</a:t>
            </a:r>
            <a:endParaRPr lang="en-US" altLang="ja-JP" sz="40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471488" lvl="1" indent="-457200">
              <a:lnSpc>
                <a:spcPct val="150000"/>
              </a:lnSpc>
            </a:pPr>
            <a:r>
              <a:rPr lang="ja-JP" altLang="en-US" sz="40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ゴールと施策の</a:t>
            </a:r>
            <a:r>
              <a:rPr lang="ja-JP" altLang="en-US" sz="4000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関係者との共有</a:t>
            </a: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471488" lvl="1" indent="-457200">
              <a:lnSpc>
                <a:spcPct val="150000"/>
              </a:lnSpc>
            </a:pPr>
            <a:r>
              <a:rPr lang="ja-JP" altLang="en-US" sz="40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ゴールと施策の</a:t>
            </a:r>
            <a:r>
              <a:rPr lang="ja-JP" altLang="en-US" sz="4000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定期的</a:t>
            </a:r>
            <a:r>
              <a:rPr lang="ja-JP" altLang="en-US" sz="4000" dirty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な見直し</a:t>
            </a:r>
          </a:p>
        </p:txBody>
      </p:sp>
    </p:spTree>
    <p:extLst>
      <p:ext uri="{BB962C8B-B14F-4D97-AF65-F5344CB8AC3E}">
        <p14:creationId xmlns:p14="http://schemas.microsoft.com/office/powerpoint/2010/main" val="1817742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23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rgbClr val="7F7F7F"/>
          </a:solidFill>
          <a:ln>
            <a:solidFill>
              <a:srgbClr val="2C2C2C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何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を為すべきなのかを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見つけ出す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rgbClr val="7F7F7F"/>
          </a:solidFill>
          <a:ln>
            <a:solidFill>
              <a:srgbClr val="2C2C2C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定期的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に進捗と成果を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見せる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rgbClr val="7F7F7F"/>
          </a:solidFill>
          <a:ln>
            <a:solidFill>
              <a:srgbClr val="2C2C2C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今後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の課題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rgbClr val="7F7F7F"/>
          </a:solidFill>
          <a:ln>
            <a:solidFill>
              <a:srgbClr val="2C2C2C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rgbClr val="44C404"/>
          </a:solidFill>
          <a:ln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トライアル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＆エラーで高速に学習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する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5593566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次の課題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24</a:t>
            </a:fld>
            <a:endParaRPr kumimoji="1" lang="ja-JP" altLang="en-US"/>
          </a:p>
        </p:txBody>
      </p:sp>
      <p:sp>
        <p:nvSpPr>
          <p:cNvPr id="6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21600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indent="-1574" algn="ctr"/>
            <a:r>
              <a:rPr lang="ja-JP" altLang="en-US" sz="4000" smtClean="0">
                <a:solidFill>
                  <a:schemeClr val="bg1">
                    <a:lumMod val="50000"/>
                  </a:schemeClr>
                </a:solidFill>
              </a:rPr>
              <a:t>何を為すべきかは分かった</a:t>
            </a:r>
            <a:endParaRPr lang="en-US" altLang="ja-JP" sz="4000" dirty="0" smtClean="0">
              <a:solidFill>
                <a:schemeClr val="bg1">
                  <a:lumMod val="50000"/>
                </a:schemeClr>
              </a:solidFill>
            </a:endParaRPr>
          </a:p>
          <a:p>
            <a:pPr indent="-1574" algn="ctr"/>
            <a:r>
              <a:rPr lang="ja-JP" altLang="en-US" sz="4000" smtClean="0">
                <a:solidFill>
                  <a:schemeClr val="bg1">
                    <a:lumMod val="50000"/>
                  </a:schemeClr>
                </a:solidFill>
              </a:rPr>
              <a:t>（</a:t>
            </a:r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</a:rPr>
              <a:t>Why &amp; What</a:t>
            </a:r>
            <a:r>
              <a:rPr lang="ja-JP" altLang="en-US" sz="4000">
                <a:solidFill>
                  <a:schemeClr val="bg1">
                    <a:lumMod val="50000"/>
                  </a:schemeClr>
                </a:solidFill>
              </a:rPr>
              <a:t>）</a:t>
            </a:r>
            <a:endParaRPr lang="en-US" altLang="ja-JP" sz="4000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コンテンツ プレースホルダー 8"/>
          <p:cNvSpPr txBox="1">
            <a:spLocks/>
          </p:cNvSpPr>
          <p:nvPr/>
        </p:nvSpPr>
        <p:spPr>
          <a:xfrm>
            <a:off x="628046" y="3855474"/>
            <a:ext cx="7886700" cy="21600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b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1574" algn="ctr"/>
            <a:r>
              <a:rPr lang="ja-JP" altLang="en-US" sz="4000" smtClean="0">
                <a:solidFill>
                  <a:srgbClr val="FF0000"/>
                </a:solidFill>
              </a:rPr>
              <a:t>どう解決</a:t>
            </a:r>
            <a:r>
              <a:rPr lang="ja-JP" altLang="en-US" sz="4000">
                <a:solidFill>
                  <a:srgbClr val="FF0000"/>
                </a:solidFill>
              </a:rPr>
              <a:t>す</a:t>
            </a:r>
            <a:r>
              <a:rPr lang="ja-JP" altLang="en-US" sz="4000" smtClean="0">
                <a:solidFill>
                  <a:srgbClr val="FF0000"/>
                </a:solidFill>
              </a:rPr>
              <a:t>べきか</a:t>
            </a:r>
            <a:r>
              <a:rPr lang="ja-JP" altLang="en-US" sz="4000">
                <a:solidFill>
                  <a:srgbClr val="FF0000"/>
                </a:solidFill>
              </a:rPr>
              <a:t>が</a:t>
            </a:r>
            <a:r>
              <a:rPr lang="ja-JP" altLang="en-US" sz="4000" smtClean="0">
                <a:solidFill>
                  <a:srgbClr val="FF0000"/>
                </a:solidFill>
              </a:rPr>
              <a:t>分からない！</a:t>
            </a:r>
            <a:endParaRPr lang="en-US" altLang="ja-JP" sz="4000" dirty="0" smtClean="0">
              <a:solidFill>
                <a:srgbClr val="FF0000"/>
              </a:solidFill>
            </a:endParaRPr>
          </a:p>
          <a:p>
            <a:pPr indent="-1574" algn="ctr"/>
            <a:r>
              <a:rPr lang="ja-JP" altLang="en-US" sz="4000" smtClean="0">
                <a:solidFill>
                  <a:srgbClr val="FF0000"/>
                </a:solidFill>
              </a:rPr>
              <a:t>（</a:t>
            </a:r>
            <a:r>
              <a:rPr lang="en-US" altLang="ja-JP" sz="4000" dirty="0">
                <a:solidFill>
                  <a:srgbClr val="FF0000"/>
                </a:solidFill>
              </a:rPr>
              <a:t>How</a:t>
            </a:r>
            <a:r>
              <a:rPr lang="ja-JP" altLang="en-US" sz="4000">
                <a:solidFill>
                  <a:srgbClr val="FF0000"/>
                </a:solidFill>
              </a:rPr>
              <a:t>）</a:t>
            </a:r>
            <a:endParaRPr lang="en-US" altLang="ja-JP" sz="4000" dirty="0" smtClean="0">
              <a:solidFill>
                <a:srgbClr val="FF0000"/>
              </a:solidFill>
            </a:endParaRPr>
          </a:p>
        </p:txBody>
      </p:sp>
      <p:sp>
        <p:nvSpPr>
          <p:cNvPr id="8" name="下矢印 7"/>
          <p:cNvSpPr/>
          <p:nvPr/>
        </p:nvSpPr>
        <p:spPr>
          <a:xfrm>
            <a:off x="4040984" y="3459301"/>
            <a:ext cx="1080000" cy="900000"/>
          </a:xfrm>
          <a:prstGeom prst="downArrow">
            <a:avLst/>
          </a:prstGeom>
          <a:solidFill>
            <a:srgbClr val="44C404"/>
          </a:solidFill>
          <a:ln>
            <a:solidFill>
              <a:srgbClr val="44C4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7791707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>
                <a:latin typeface="ヒラギノ角ゴ ProN W6"/>
                <a:ea typeface="ヒラギノ角ゴ ProN W6"/>
                <a:cs typeface="ヒラギノ角ゴ ProN W6"/>
              </a:rPr>
              <a:t>解決方針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ja-JP" altLang="en-US" sz="4000" dirty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自動テストを</a:t>
            </a:r>
            <a:r>
              <a:rPr lang="ja-JP" altLang="en-US" sz="4000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活用した</a:t>
            </a:r>
            <a:endParaRPr lang="en-US" altLang="ja-JP" sz="4000" dirty="0" smtClean="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0" algn="ctr">
              <a:buNone/>
            </a:pPr>
            <a:r>
              <a:rPr lang="ja-JP" altLang="en-US" sz="4000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プロダクトの仕様・設計の把握</a:t>
            </a:r>
            <a:endParaRPr lang="en-US" altLang="ja-JP" sz="4000" dirty="0" smtClean="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pic>
        <p:nvPicPr>
          <p:cNvPr id="5" name="図 4" descr="JUni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176" y="3014007"/>
            <a:ext cx="6637648" cy="2520000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sp>
        <p:nvSpPr>
          <p:cNvPr id="7" name="テキスト ボックス 6"/>
          <p:cNvSpPr txBox="1"/>
          <p:nvPr/>
        </p:nvSpPr>
        <p:spPr>
          <a:xfrm>
            <a:off x="628650" y="5542517"/>
            <a:ext cx="7251141" cy="55298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algn="r"/>
            <a:r>
              <a:rPr lang="en-US" altLang="ja-JP" sz="2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※</a:t>
            </a:r>
            <a:r>
              <a:rPr lang="ja-JP" altLang="en-US" sz="2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画像はイメージです</a:t>
            </a:r>
            <a:endParaRPr lang="ja-JP" altLang="en-US" sz="2000" dirty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8339940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アジャイルの要素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-14288" algn="ctr">
              <a:buNone/>
            </a:pPr>
            <a:r>
              <a:rPr lang="en-US" altLang="ja-JP" sz="4000" dirty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XP</a:t>
            </a:r>
            <a:r>
              <a:rPr lang="ja-JP" altLang="en-US" sz="40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を活用した</a:t>
            </a: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 algn="ctr">
              <a:buNone/>
            </a:pPr>
            <a:r>
              <a:rPr lang="ja-JP" altLang="en-US" sz="4000" dirty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高速な学習の仕組み</a:t>
            </a:r>
            <a:r>
              <a:rPr lang="ja-JP" altLang="en-US" sz="40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の構築</a:t>
            </a:r>
            <a:r>
              <a:rPr lang="ja-JP" altLang="en-US" sz="40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と活用</a:t>
            </a:r>
            <a:endParaRPr lang="en-US" altLang="ja-JP" sz="40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2507" y="2965195"/>
            <a:ext cx="4238987" cy="3892803"/>
          </a:xfrm>
          <a:prstGeom prst="rect">
            <a:avLst/>
          </a:prstGeom>
          <a:ln>
            <a:noFill/>
          </a:ln>
        </p:spPr>
      </p:pic>
      <p:sp>
        <p:nvSpPr>
          <p:cNvPr id="7" name="テキスト ボックス 6"/>
          <p:cNvSpPr txBox="1"/>
          <p:nvPr/>
        </p:nvSpPr>
        <p:spPr>
          <a:xfrm>
            <a:off x="4865581" y="5676113"/>
            <a:ext cx="1468854" cy="288000"/>
          </a:xfrm>
          <a:prstGeom prst="rect">
            <a:avLst/>
          </a:prstGeom>
          <a:noFill/>
          <a:ln w="38100"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4864975" y="4191466"/>
            <a:ext cx="1468854" cy="288000"/>
          </a:xfrm>
          <a:prstGeom prst="rect">
            <a:avLst/>
          </a:prstGeom>
          <a:noFill/>
          <a:ln w="38100"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182572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プロダクトを動かして知る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4000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“Tests should help us</a:t>
            </a:r>
          </a:p>
          <a:p>
            <a:pPr marL="14288" lvl="1" indent="0" algn="ctr">
              <a:buNone/>
            </a:pPr>
            <a:r>
              <a:rPr lang="en-US" altLang="ja-JP" sz="4000" dirty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u</a:t>
            </a:r>
            <a:r>
              <a:rPr lang="en-US" altLang="ja-JP" sz="4000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nderstand the SUT.”</a:t>
            </a:r>
          </a:p>
          <a:p>
            <a:pPr marL="14288" lvl="1" indent="0" algn="ctr">
              <a:buNone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（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3" invalidUrl="http://xunitpatterns.com/Goals of Test Automation.html"/>
              </a:rPr>
              <a:t>XUnit</a:t>
            </a:r>
            <a:r>
              <a:rPr lang="en-US" altLang="ja-JP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3" invalidUrl="http://xunitpatterns.com/Goals of Test Automation.html"/>
              </a:rPr>
              <a:t> </a:t>
            </a:r>
            <a:r>
              <a:rPr lang="en-US" altLang="ja-JP" sz="28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3" invalidUrl="http://xunitpatterns.com/Goals of Test Automation.html"/>
              </a:rPr>
              <a:t>Test </a:t>
            </a:r>
            <a:r>
              <a:rPr lang="en-US" altLang="ja-JP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3" invalidUrl="http://xunitpatterns.com/Goals of Test Automation.html"/>
              </a:rPr>
              <a:t>Patterns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）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0" algn="ctr">
              <a:buNone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116013" lvl="1" indent="-396875"/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プロダクトの知りたいところ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を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テストスクリプト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で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動かしてみる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116013" lvl="1" indent="-396875"/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実際に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動かすと分かることが多い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116013" lvl="1" indent="-396875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いま動作するものが真実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smtClean="0">
                <a:solidFill>
                  <a:srgbClr val="FF0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（正しいか否かはまた別）</a:t>
            </a:r>
            <a:endParaRPr lang="en-US" altLang="ja-JP" sz="2800" dirty="0">
              <a:solidFill>
                <a:srgbClr val="FF00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444080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動かすことは簡単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テストスクリプトの書き方と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0" algn="ctr">
              <a:buNone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ツールの使い方を知っていれば、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0" algn="ctr">
              <a:buNone/>
            </a:pPr>
            <a:r>
              <a:rPr lang="ja-JP" altLang="en-US" sz="2800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簡単に動かすことができる</a:t>
            </a:r>
            <a:endParaRPr lang="en-US" altLang="ja-JP" sz="2800" dirty="0" smtClean="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628650" y="5542517"/>
            <a:ext cx="7312343" cy="55298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algn="r"/>
            <a:r>
              <a:rPr lang="en-US" altLang="ja-JP" sz="2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※</a:t>
            </a:r>
            <a:r>
              <a:rPr lang="ja-JP" altLang="en-US" sz="2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画像はイメージです</a:t>
            </a:r>
            <a:endParaRPr lang="ja-JP" altLang="en-US" sz="2000" dirty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3" name="図 2" descr="テストケース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138" y="3025793"/>
            <a:ext cx="6727724" cy="2516476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7860934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動かしても壊れない（理想）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4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“Do Not Harm”</a:t>
            </a:r>
          </a:p>
          <a:p>
            <a:pPr marL="14288" lvl="1" indent="0" algn="ctr">
              <a:buNone/>
            </a:pPr>
            <a:r>
              <a:rPr lang="ja-JP" altLang="en-US" sz="2800" b="1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（</a:t>
            </a:r>
            <a:r>
              <a:rPr lang="en-US" altLang="ja-JP" sz="2800" b="1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3" invalidUrl="http://xunitpatterns.com/Goals of Test Automation.html"/>
              </a:rPr>
              <a:t>XUnit</a:t>
            </a:r>
            <a:r>
              <a:rPr lang="en-US" altLang="ja-JP" sz="2800" b="1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3" invalidUrl="http://xunitpatterns.com/Goals of Test Automation.html"/>
              </a:rPr>
              <a:t> Test Patterns</a:t>
            </a:r>
            <a:r>
              <a:rPr lang="ja-JP" altLang="en-US" sz="2800" b="1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）</a:t>
            </a:r>
            <a:endParaRPr lang="en-US" altLang="ja-JP" sz="2800" b="1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176338" lvl="1" indent="-457200"/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176338" lvl="1" indent="-457200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プロダクトとテストスクリプトを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適切に作っていれば、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プロダクトを壊す恐れはない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069975" lvl="1" indent="-350838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安心して失敗することができる</a:t>
            </a:r>
            <a:endParaRPr lang="en-US" altLang="ja-JP" sz="28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176338" lvl="1" indent="-457200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何度でも試せる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→</a:t>
            </a: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トライアル＆エラーに適している</a:t>
            </a:r>
            <a:endParaRPr lang="en-US" altLang="ja-JP" sz="28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5934761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323" y="1162974"/>
            <a:ext cx="7879791" cy="5197984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裏テーマ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6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LINE</a:t>
            </a:r>
            <a:r>
              <a:rPr lang="ja-JP" altLang="en-US" sz="6000" dirty="0" smtClean="0">
                <a:solidFill>
                  <a:schemeClr val="tx1"/>
                </a:solidFill>
                <a:latin typeface="ヒラギノ角ゴ ProN W6"/>
                <a:ea typeface="ヒラギノ角ゴ ProN W6"/>
                <a:cs typeface="ヒラギノ角ゴ ProN W6"/>
              </a:rPr>
              <a:t>では実際に</a:t>
            </a:r>
            <a:endParaRPr lang="en-US" altLang="ja-JP" sz="6000" dirty="0" smtClean="0">
              <a:solidFill>
                <a:schemeClr val="tx1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288" lvl="1" indent="0" algn="ctr">
              <a:buNone/>
            </a:pPr>
            <a:r>
              <a:rPr lang="ja-JP" altLang="en-US" sz="6000" dirty="0" smtClean="0">
                <a:solidFill>
                  <a:schemeClr val="tx1"/>
                </a:solidFill>
                <a:latin typeface="ヒラギノ角ゴ ProN W6"/>
                <a:ea typeface="ヒラギノ角ゴ ProN W6"/>
                <a:cs typeface="ヒラギノ角ゴ ProN W6"/>
              </a:rPr>
              <a:t>どのような取組を</a:t>
            </a:r>
            <a:r>
              <a:rPr lang="en-US" altLang="ja-JP" sz="6000" dirty="0" smtClean="0">
                <a:solidFill>
                  <a:schemeClr val="tx1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6000" dirty="0" smtClean="0">
                <a:solidFill>
                  <a:schemeClr val="tx1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6000" dirty="0" smtClean="0">
                <a:solidFill>
                  <a:schemeClr val="tx1"/>
                </a:solidFill>
                <a:latin typeface="ヒラギノ角ゴ ProN W6"/>
                <a:ea typeface="ヒラギノ角ゴ ProN W6"/>
                <a:cs typeface="ヒラギノ角ゴ ProN W6"/>
              </a:rPr>
              <a:t>行っているのか？</a:t>
            </a:r>
            <a:endParaRPr lang="en-US" altLang="ja-JP" sz="6000" dirty="0" smtClean="0">
              <a:solidFill>
                <a:schemeClr val="tx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4053596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自動テスト＝心理的安全性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b" anchorCtr="0">
            <a:noAutofit/>
          </a:bodyPr>
          <a:lstStyle/>
          <a:p>
            <a:pPr marL="14288" lvl="1" indent="0" algn="ctr">
              <a:buNone/>
            </a:pPr>
            <a:r>
              <a:rPr kumimoji="1"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（参考）</a:t>
            </a:r>
            <a:r>
              <a:rPr kumimoji="1"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3"/>
              </a:rPr>
              <a:t>Modern Agile</a:t>
            </a:r>
            <a:endParaRPr kumimoji="1"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5760304" y="5064207"/>
            <a:ext cx="1440000" cy="54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ここ！</a:t>
            </a:r>
            <a:endParaRPr lang="ja-JP" altLang="en-US" sz="280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3" name="上矢印 2"/>
          <p:cNvSpPr/>
          <p:nvPr/>
        </p:nvSpPr>
        <p:spPr>
          <a:xfrm>
            <a:off x="4876901" y="5064207"/>
            <a:ext cx="883403" cy="457417"/>
          </a:xfrm>
          <a:prstGeom prst="upArrow">
            <a:avLst/>
          </a:prstGeom>
          <a:solidFill>
            <a:srgbClr val="44C404"/>
          </a:solidFill>
          <a:ln>
            <a:solidFill>
              <a:srgbClr val="44C4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44C404"/>
              </a:solidFill>
            </a:endParaRP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3312" y="1689100"/>
            <a:ext cx="3417376" cy="3417376"/>
          </a:xfrm>
          <a:prstGeom prst="rect">
            <a:avLst/>
          </a:prstGeom>
          <a:ln>
            <a:noFill/>
          </a:ln>
        </p:spPr>
      </p:pic>
      <p:pic>
        <p:nvPicPr>
          <p:cNvPr id="10" name="図 9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4309" y="1689099"/>
            <a:ext cx="3417376" cy="3417376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669223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（補足）更なる活用例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855663" lvl="1" indent="-458788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作成済のテストを調べ、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開発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チーム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の</a:t>
            </a:r>
            <a:r>
              <a:rPr lang="ja-JP" altLang="en-US" sz="280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テストの理解度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を知る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855663" lvl="1" indent="-458788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誰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も気付いていないバグ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を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テストを作って検知・見える化し、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関係者の関心・信頼を得る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855663" lvl="1" indent="-458788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CI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と組み合わせて障害検知の仕組みとし、開発チームの</a:t>
            </a:r>
            <a:r>
              <a:rPr lang="ja-JP" altLang="en-US" sz="280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プロセスを刺激する</a:t>
            </a:r>
            <a:endParaRPr lang="en-US" altLang="ja-JP" sz="2800" dirty="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240028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結果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32</a:t>
            </a:fld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noFill/>
          <a:ln>
            <a:noFill/>
          </a:ln>
        </p:spPr>
        <p:txBody>
          <a:bodyPr anchor="t">
            <a:normAutofit/>
          </a:bodyPr>
          <a:lstStyle/>
          <a:p>
            <a:pPr algn="ctr"/>
            <a:r>
              <a:rPr lang="ja-JP" altLang="en-US" sz="4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入社</a:t>
            </a:r>
            <a:r>
              <a:rPr lang="en-US" altLang="ja-JP" sz="4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1</a:t>
            </a:r>
            <a:r>
              <a:rPr lang="ja-JP" altLang="en-US" sz="4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ヶ月で</a:t>
            </a:r>
            <a:r>
              <a:rPr lang="en-US" altLang="ja-JP" sz="4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4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4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SET</a:t>
            </a:r>
            <a:r>
              <a:rPr lang="ja-JP" altLang="en-US" sz="4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のゴール・施策の</a:t>
            </a:r>
            <a:endParaRPr lang="en-US" altLang="ja-JP" sz="40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4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ベースをつくり、</a:t>
            </a:r>
            <a:endParaRPr lang="en-US" altLang="ja-JP" sz="40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4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役員</a:t>
            </a:r>
            <a:r>
              <a:rPr lang="ja-JP" altLang="en-US" sz="4000" dirty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・</a:t>
            </a:r>
            <a:r>
              <a:rPr lang="ja-JP" altLang="en-US" sz="4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マネージャー陣から</a:t>
            </a:r>
            <a:endParaRPr lang="en-US" altLang="ja-JP" sz="40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4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合意を得ることができた</a:t>
            </a:r>
            <a:endParaRPr lang="en-US" altLang="ja-JP" sz="4000" b="1" dirty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6628" y="4492628"/>
            <a:ext cx="4730744" cy="2365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6836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33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rgbClr val="7F7F7F"/>
          </a:solidFill>
          <a:ln>
            <a:solidFill>
              <a:srgbClr val="2C2C2C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何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を為すべきなのかを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見つけ出す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rgbClr val="44C404"/>
          </a:solidFill>
          <a:ln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定期的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に進捗と成果を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見せる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rgbClr val="7F7F7F"/>
          </a:solidFill>
          <a:ln>
            <a:solidFill>
              <a:srgbClr val="2C2C2C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今後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の課題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rgbClr val="7F7F7F"/>
          </a:solidFill>
          <a:ln>
            <a:solidFill>
              <a:srgbClr val="2C2C2C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rgbClr val="7F7F7F"/>
          </a:solidFill>
          <a:ln>
            <a:solidFill>
              <a:srgbClr val="2C2C2C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トライアル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＆エラーで高速に学習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する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716125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FF0000"/>
          </a:solidFill>
          <a:ln>
            <a:noFill/>
          </a:ln>
        </p:spPr>
        <p:txBody>
          <a:bodyPr/>
          <a:lstStyle/>
          <a:p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34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solidFill>
            <a:srgbClr val="FF0000"/>
          </a:solidFill>
          <a:ln>
            <a:noFill/>
          </a:ln>
        </p:spPr>
        <p:txBody>
          <a:bodyPr anchor="ctr" anchorCtr="0">
            <a:noAutofit/>
          </a:bodyPr>
          <a:lstStyle/>
          <a:p>
            <a:pPr marL="14288" lvl="1" indent="0" algn="ctr">
              <a:buNone/>
            </a:pPr>
            <a:r>
              <a:rPr lang="ja-JP" altLang="en-US" sz="8800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ここから</a:t>
            </a:r>
            <a:endParaRPr lang="en-US" altLang="ja-JP" sz="8800" dirty="0" smtClean="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430116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FF0000"/>
          </a:solidFill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次の課題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35</a:t>
            </a:fld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noFill/>
          <a:ln>
            <a:noFill/>
          </a:ln>
        </p:spPr>
        <p:txBody>
          <a:bodyPr anchor="ctr">
            <a:normAutofit/>
          </a:bodyPr>
          <a:lstStyle/>
          <a:p>
            <a:pPr algn="ctr"/>
            <a:r>
              <a:rPr lang="ja-JP" altLang="en-US" sz="400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関係者と</a:t>
            </a:r>
            <a:r>
              <a:rPr lang="ja-JP" altLang="en-US" sz="400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幅広く</a:t>
            </a:r>
            <a:r>
              <a:rPr lang="en-US" altLang="ja-JP" sz="4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4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400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協力関係を作りたい</a:t>
            </a:r>
            <a:endParaRPr lang="en-US" altLang="ja-JP" sz="4000" b="1" dirty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782354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FF0000"/>
          </a:solidFill>
          <a:ln>
            <a:noFill/>
          </a:ln>
        </p:spPr>
        <p:txBody>
          <a:bodyPr/>
          <a:lstStyle/>
          <a:p>
            <a:r>
              <a:rPr lang="ja-JP" altLang="en-US" sz="4800" dirty="0">
                <a:latin typeface="ヒラギノ角ゴ ProN W6"/>
                <a:ea typeface="ヒラギノ角ゴ ProN W6"/>
                <a:cs typeface="ヒラギノ角ゴ ProN W6"/>
              </a:rPr>
              <a:t>解決方針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40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何ら</a:t>
            </a:r>
            <a:r>
              <a:rPr lang="ja-JP" altLang="en-US" sz="400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か</a:t>
            </a:r>
            <a:r>
              <a:rPr lang="ja-JP" altLang="en-US" sz="40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の</a:t>
            </a:r>
            <a:r>
              <a:rPr lang="en-US" altLang="ja-JP" sz="4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4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40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（</a:t>
            </a:r>
            <a:r>
              <a:rPr lang="ja-JP" altLang="en-US" sz="400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動作する）成果物</a:t>
            </a:r>
            <a:r>
              <a:rPr lang="ja-JP" altLang="en-US" sz="40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を</a:t>
            </a:r>
            <a:r>
              <a:rPr lang="en-US" altLang="ja-JP" sz="4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4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400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毎週作成・提示</a:t>
            </a:r>
            <a:r>
              <a:rPr lang="ja-JP" altLang="en-US" sz="40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する</a:t>
            </a:r>
            <a:endParaRPr lang="ja-JP" altLang="en-US" sz="400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0535458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アジャイルの要素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37</a:t>
            </a:fld>
            <a:endParaRPr kumimoji="1" lang="ja-JP" altLang="en-US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89099"/>
            <a:ext cx="8229600" cy="4114800"/>
          </a:xfrm>
          <a:prstGeom prst="rect">
            <a:avLst/>
          </a:prstGeom>
        </p:spPr>
      </p:pic>
      <p:sp>
        <p:nvSpPr>
          <p:cNvPr id="8" name="テキスト ボックス 7"/>
          <p:cNvSpPr txBox="1"/>
          <p:nvPr/>
        </p:nvSpPr>
        <p:spPr>
          <a:xfrm>
            <a:off x="1984233" y="3167309"/>
            <a:ext cx="5083444" cy="720000"/>
          </a:xfrm>
          <a:prstGeom prst="rect">
            <a:avLst/>
          </a:prstGeom>
          <a:noFill/>
          <a:ln w="63500"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1983783" y="4661168"/>
            <a:ext cx="5083444" cy="720000"/>
          </a:xfrm>
          <a:prstGeom prst="rect">
            <a:avLst/>
          </a:prstGeom>
          <a:noFill/>
          <a:ln w="63500"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650" y="5756345"/>
            <a:ext cx="7887600" cy="54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altLang="ja-JP" sz="20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  <a:hlinkClick r:id="rId4"/>
              </a:rPr>
              <a:t>http://</a:t>
            </a:r>
            <a:r>
              <a:rPr lang="en-US" altLang="ja-JP" sz="20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  <a:hlinkClick r:id="rId4"/>
              </a:rPr>
              <a:t>agilemanifesto.org/iso/ja/principles.html</a:t>
            </a:r>
            <a:endParaRPr lang="en-US" altLang="ja-JP" sz="2000" dirty="0" smtClean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121580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kumimoji="1"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実施した施策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 (1)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38</a:t>
            </a:fld>
            <a:endParaRPr kumimoji="1" lang="ja-JP" altLang="en-US"/>
          </a:p>
        </p:txBody>
      </p:sp>
      <p:graphicFrame>
        <p:nvGraphicFramePr>
          <p:cNvPr id="5" name="表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4615721"/>
              </p:ext>
            </p:extLst>
          </p:nvPr>
        </p:nvGraphicFramePr>
        <p:xfrm>
          <a:off x="628650" y="1735810"/>
          <a:ext cx="7886700" cy="4114800"/>
        </p:xfrm>
        <a:graphic>
          <a:graphicData uri="http://schemas.openxmlformats.org/drawingml/2006/table">
            <a:tbl>
              <a:tblPr firstRow="1">
                <a:tableStyleId>{21E4AEA4-8DFA-4A89-87EB-49C32662AFE0}</a:tableStyleId>
              </a:tblPr>
              <a:tblGrid>
                <a:gridCol w="1680597"/>
                <a:gridCol w="6206103"/>
              </a:tblGrid>
              <a:tr h="579685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1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テストスクリプトを活用し、</a:t>
                      </a:r>
                      <a:r>
                        <a:rPr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/>
                      </a:r>
                      <a:br>
                        <a:rPr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</a:br>
                      <a:r>
                        <a:rPr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プロダクトの課題</a:t>
                      </a:r>
                      <a:r>
                        <a:rPr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を発見・提示。</a:t>
                      </a:r>
                      <a:endParaRPr kumimoji="1" lang="ja-JP" altLang="en-US" sz="2400" b="0" i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2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SET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の</a:t>
                      </a:r>
                      <a:r>
                        <a:rPr kumimoji="1"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ゴール・施策案の初版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</a:t>
                      </a:r>
                      <a:endParaRPr kumimoji="1"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役員・マネージャー陣へ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提示。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3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プロダクトの</a:t>
                      </a:r>
                      <a:r>
                        <a:rPr kumimoji="1"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静的コード解析結果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を提示。</a:t>
                      </a:r>
                      <a:endParaRPr kumimoji="1"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合わせて、</a:t>
                      </a:r>
                      <a:r>
                        <a:rPr kumimoji="1"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定期的に報告する仕組み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を構築。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4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静的コード解析など、導入した施策の</a:t>
                      </a:r>
                      <a: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/>
                      </a:r>
                      <a:b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</a:br>
                      <a:r>
                        <a:rPr kumimoji="1"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実装方法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をデベロッパーへ共有。</a:t>
                      </a:r>
                      <a:endParaRPr kumimoji="1" lang="ja-JP" altLang="en-US" sz="2400" b="0" i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5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SET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の施策の</a:t>
                      </a:r>
                      <a:r>
                        <a:rPr kumimoji="1"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マイルストーン案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</a:t>
                      </a:r>
                      <a:endParaRPr kumimoji="1"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役員・マネージャー陣へ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提示。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353968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kumimoji="1"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実施した施策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 (2)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39</a:t>
            </a:fld>
            <a:endParaRPr kumimoji="1" lang="ja-JP" altLang="en-US"/>
          </a:p>
        </p:txBody>
      </p:sp>
      <p:graphicFrame>
        <p:nvGraphicFramePr>
          <p:cNvPr id="5" name="表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285794"/>
              </p:ext>
            </p:extLst>
          </p:nvPr>
        </p:nvGraphicFramePr>
        <p:xfrm>
          <a:off x="628650" y="1735810"/>
          <a:ext cx="7886700" cy="4114800"/>
        </p:xfrm>
        <a:graphic>
          <a:graphicData uri="http://schemas.openxmlformats.org/drawingml/2006/table">
            <a:tbl>
              <a:tblPr firstRow="1">
                <a:tableStyleId>{21E4AEA4-8DFA-4A89-87EB-49C32662AFE0}</a:tableStyleId>
              </a:tblPr>
              <a:tblGrid>
                <a:gridCol w="1680597"/>
                <a:gridCol w="6206103"/>
              </a:tblGrid>
              <a:tr h="579685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6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SET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の施策のマイルストーン案について</a:t>
                      </a:r>
                      <a:endParaRPr kumimoji="1"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役員・マネージャー陣と</a:t>
                      </a:r>
                      <a:r>
                        <a:rPr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合意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。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7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2400" b="0" i="0" smtClean="0">
                          <a:solidFill>
                            <a:srgbClr val="7F7F7F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世界各拠点に散在していた</a:t>
                      </a:r>
                      <a:r>
                        <a:rPr lang="en-US" altLang="ja-JP" sz="2400" b="0" i="0" dirty="0" smtClean="0">
                          <a:solidFill>
                            <a:srgbClr val="7F7F7F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/>
                      </a:r>
                      <a:br>
                        <a:rPr lang="en-US" altLang="ja-JP" sz="2400" b="0" i="0" dirty="0" smtClean="0">
                          <a:solidFill>
                            <a:srgbClr val="7F7F7F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</a:br>
                      <a:r>
                        <a:rPr lang="ja-JP" altLang="en-US" sz="2400" b="0" i="0" smtClean="0">
                          <a:solidFill>
                            <a:srgbClr val="7F7F7F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テストの情報・ツールを</a:t>
                      </a:r>
                      <a:r>
                        <a:rPr lang="en-US" altLang="ja-JP" sz="2400" b="0" i="0" dirty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1</a:t>
                      </a:r>
                      <a:r>
                        <a:rPr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箇所に集約</a:t>
                      </a:r>
                      <a:r>
                        <a:rPr lang="ja-JP" altLang="en-US" sz="2400" b="0" i="0" smtClean="0">
                          <a:solidFill>
                            <a:srgbClr val="7F7F7F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。</a:t>
                      </a:r>
                      <a:endParaRPr kumimoji="1" lang="ja-JP" altLang="en-US" sz="2400" b="0" i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8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障害が多発していたプロダクトに、</a:t>
                      </a:r>
                      <a:endParaRPr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自動テストによる障害検知の仕組み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を実装。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9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QA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とデベロッパーとをつなぎ、</a:t>
                      </a:r>
                      <a:endParaRPr kumimoji="1"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ゴールと施策を共有する定例会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を開始。</a:t>
                      </a:r>
                      <a:endParaRPr kumimoji="1"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10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デベロッパーからの</a:t>
                      </a:r>
                      <a:r>
                        <a:rPr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テストに関する相談が</a:t>
                      </a:r>
                      <a:r>
                        <a:rPr lang="en-US" altLang="ja-JP" sz="2400" b="0" i="0" dirty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/>
                      </a:r>
                      <a:br>
                        <a:rPr lang="en-US" altLang="ja-JP" sz="2400" b="0" i="0" dirty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</a:br>
                      <a:r>
                        <a:rPr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急増</a:t>
                      </a:r>
                      <a:r>
                        <a:rPr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し、１つ１つ対応。</a:t>
                      </a:r>
                      <a:endParaRPr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850305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</a:t>
            </a:fld>
            <a:endParaRPr kumimoji="1" lang="ja-JP" altLang="en-US"/>
          </a:p>
        </p:txBody>
      </p:sp>
      <p:sp>
        <p:nvSpPr>
          <p:cNvPr id="7" name="タイトル 2"/>
          <p:cNvSpPr txBox="1">
            <a:spLocks/>
          </p:cNvSpPr>
          <p:nvPr/>
        </p:nvSpPr>
        <p:spPr>
          <a:xfrm>
            <a:off x="3335524" y="1162762"/>
            <a:ext cx="5517766" cy="3565301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defTabSz="28575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sz="4000" b="0" kern="0" dirty="0" smtClean="0">
                <a:solidFill>
                  <a:schemeClr val="accent6"/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@hageyahhoo</a:t>
            </a:r>
            <a:endParaRPr lang="en-US" altLang="ja-JP" sz="4000" b="0" kern="0" dirty="0" smtClean="0">
              <a:solidFill>
                <a:schemeClr val="accent6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l" defTabSz="285750">
              <a:spcBef>
                <a:spcPct val="20000"/>
              </a:spcBef>
              <a:buClr>
                <a:srgbClr val="FFFFFF"/>
              </a:buClr>
              <a:defRPr/>
            </a:pPr>
            <a:endParaRPr lang="en-US" altLang="ja-JP" b="0" kern="0" dirty="0" smtClean="0">
              <a:solidFill>
                <a:schemeClr val="accent6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352425" indent="-352425" algn="l" defTabSz="28575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en-US" b="0" kern="0" dirty="0" smtClean="0">
                <a:solidFill>
                  <a:srgbClr val="595959"/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kern="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LINE</a:t>
            </a:r>
            <a:r>
              <a:rPr lang="ja-JP" altLang="en-US" kern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株式</a:t>
            </a:r>
            <a:r>
              <a:rPr lang="ja-JP" altLang="en-US" ker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会社初</a:t>
            </a:r>
            <a:r>
              <a:rPr lang="ja-JP" altLang="en-US" kern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の</a:t>
            </a:r>
            <a:r>
              <a:rPr lang="en-US" altLang="ja-JP" kern="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SET</a:t>
            </a:r>
          </a:p>
          <a:p>
            <a:pPr marL="457200" indent="-457200" algn="l" defTabSz="28575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ja-JP" b="0" kern="0" dirty="0" smtClean="0">
                <a:solidFill>
                  <a:srgbClr val="595959"/>
                </a:solidFill>
                <a:latin typeface="ヒラギノ角ゴ ProN W6"/>
                <a:ea typeface="ヒラギノ角ゴ ProN W6"/>
                <a:cs typeface="ヒラギノ角ゴ ProN W6"/>
                <a:hlinkClick r:id="rId4"/>
              </a:rPr>
              <a:t>RSGT2016</a:t>
            </a:r>
            <a:r>
              <a:rPr lang="en-US" altLang="ja-JP" b="0" kern="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/</a:t>
            </a:r>
            <a:r>
              <a:rPr lang="en-US" altLang="ja-JP" b="0" kern="0" dirty="0" smtClean="0">
                <a:solidFill>
                  <a:srgbClr val="595959"/>
                </a:solidFill>
                <a:latin typeface="ヒラギノ角ゴ ProN W6"/>
                <a:ea typeface="ヒラギノ角ゴ ProN W6"/>
                <a:cs typeface="ヒラギノ角ゴ ProN W6"/>
                <a:hlinkClick r:id="rId5"/>
              </a:rPr>
              <a:t>17</a:t>
            </a:r>
            <a:r>
              <a:rPr lang="ja-JP" altLang="en-US" b="0" kern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スピーカー</a:t>
            </a:r>
            <a:endParaRPr lang="en-US" altLang="ja-JP" b="0" kern="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 algn="l" defTabSz="28575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ja-JP" b="0" kern="0" dirty="0" smtClean="0">
                <a:solidFill>
                  <a:srgbClr val="595959"/>
                </a:solidFill>
                <a:latin typeface="ヒラギノ角ゴ ProN W6"/>
                <a:ea typeface="ヒラギノ角ゴ ProN W6"/>
                <a:cs typeface="ヒラギノ角ゴ ProN W6"/>
                <a:hlinkClick r:id="rId6"/>
              </a:rPr>
              <a:t>Agile2014</a:t>
            </a:r>
            <a:r>
              <a:rPr lang="ja-JP" altLang="en-US" b="0" kern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スピーカー</a:t>
            </a:r>
            <a:endParaRPr lang="en-US" altLang="ja-JP" b="0" kern="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8598" y="1415416"/>
            <a:ext cx="3048000" cy="3048000"/>
          </a:xfrm>
          <a:prstGeom prst="rect">
            <a:avLst/>
          </a:prstGeom>
          <a:ln>
            <a:noFill/>
          </a:ln>
        </p:spPr>
      </p:pic>
      <p:pic>
        <p:nvPicPr>
          <p:cNvPr id="15" name="図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89075" y="4237955"/>
            <a:ext cx="2574139" cy="2574139"/>
          </a:xfrm>
          <a:prstGeom prst="rect">
            <a:avLst/>
          </a:prstGeom>
          <a:ln>
            <a:noFill/>
          </a:ln>
        </p:spPr>
      </p:pic>
      <p:pic>
        <p:nvPicPr>
          <p:cNvPr id="16" name="図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55028" y="4237955"/>
            <a:ext cx="2569856" cy="2574139"/>
          </a:xfrm>
          <a:prstGeom prst="rect">
            <a:avLst/>
          </a:prstGeom>
          <a:ln>
            <a:noFill/>
          </a:ln>
        </p:spPr>
      </p:pic>
      <p:sp>
        <p:nvSpPr>
          <p:cNvPr id="20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noFill/>
          <a:ln>
            <a:noFill/>
          </a:ln>
        </p:spPr>
        <p:txBody>
          <a:bodyPr/>
          <a:lstStyle/>
          <a:p>
            <a:r>
              <a:rPr kumimoji="1"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伊藤　宏幸（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The HIRO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）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5183298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ビジネスの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”3 KPIs”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の活用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r>
              <a:rPr lang="ja-JP" altLang="en-US" sz="2800" b="1" u="sng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売上・利益</a:t>
            </a:r>
            <a:endParaRPr lang="en-US" altLang="ja-JP" sz="2800" b="1" u="sng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SET</a:t>
            </a: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としての施策・活動は、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全てこれらの向上・改善と関連づけている。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endParaRPr lang="en-US" altLang="ja-JP" sz="2800" dirty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r>
              <a:rPr lang="ja-JP" altLang="en-US" sz="2800" b="1" u="sng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従業員満足度</a:t>
            </a:r>
            <a:endParaRPr lang="en-US" altLang="ja-JP" sz="2800" b="1" u="sng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役員・マネージャー陣（・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QA</a:t>
            </a: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）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971537" lvl="1" indent="-457200">
              <a:buFont typeface="Arial" charset="0"/>
              <a:buChar char="•"/>
            </a:pP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不安の発見・言語化とそれらへの共感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971537" lvl="1" indent="-457200">
              <a:buFont typeface="Arial" charset="0"/>
              <a:buChar char="•"/>
            </a:pP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数値的効果とスケジュール感の明示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デベロッパー （・</a:t>
            </a:r>
            <a:r>
              <a:rPr lang="en-US" altLang="ja-JP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QA</a:t>
            </a:r>
            <a:r>
              <a:rPr lang="ja-JP" altLang="en-US" sz="280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）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971537" lvl="1" indent="-457200">
              <a:buFont typeface="Arial" charset="0"/>
              <a:buChar char="•"/>
            </a:pP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技術的な</a:t>
            </a:r>
            <a:r>
              <a:rPr lang="ja-JP" altLang="en-US" sz="280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知識欲の刺激→イノベーション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4106425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インパクトを与える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“Managing impact</a:t>
            </a:r>
            <a:br>
              <a:rPr lang="en-US" altLang="ja-JP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for </a:t>
            </a:r>
            <a:r>
              <a:rPr lang="en-US" altLang="ja-JP" dirty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a team of TEs and </a:t>
            </a:r>
            <a:r>
              <a:rPr lang="en-US" altLang="ja-JP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SETs</a:t>
            </a:r>
            <a:br>
              <a:rPr lang="en-US" altLang="ja-JP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is </a:t>
            </a:r>
            <a:r>
              <a:rPr lang="en-US" altLang="ja-JP" dirty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the job of the TEM</a:t>
            </a:r>
            <a:r>
              <a:rPr lang="en-US" altLang="ja-JP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.”</a:t>
            </a:r>
          </a:p>
          <a:p>
            <a:pPr marL="14288" lvl="1" indent="0" algn="ctr">
              <a:buNone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（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How Google Tests Software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）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6" name="図 5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7457" y="3780411"/>
            <a:ext cx="1789086" cy="231508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172829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結果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42</a:t>
            </a:fld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noFill/>
          <a:ln>
            <a:noFill/>
          </a:ln>
        </p:spPr>
        <p:txBody>
          <a:bodyPr anchor="t">
            <a:normAutofit fontScale="92500" lnSpcReduction="10000"/>
          </a:bodyPr>
          <a:lstStyle/>
          <a:p>
            <a:pPr algn="ctr"/>
            <a:r>
              <a:rPr lang="ja-JP" altLang="en-US" sz="43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施策を支持してくれる</a:t>
            </a:r>
            <a:endParaRPr lang="en-US" altLang="ja-JP" sz="43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43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関係者の増加と</a:t>
            </a:r>
            <a:endParaRPr lang="en-US" altLang="ja-JP" sz="4300" dirty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en-US" altLang="ja-JP" sz="43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SET</a:t>
            </a:r>
            <a:r>
              <a:rPr lang="ja-JP" altLang="en-US" sz="43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の認知度</a:t>
            </a:r>
            <a:r>
              <a:rPr lang="ja-JP" altLang="en-US" sz="430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の</a:t>
            </a:r>
            <a:r>
              <a:rPr lang="ja-JP" altLang="en-US" sz="43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向上</a:t>
            </a:r>
            <a:endParaRPr lang="en-US" altLang="ja-JP" sz="43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endParaRPr lang="en-US" altLang="ja-JP" sz="30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514475" indent="-398463">
              <a:buFont typeface="Arial" charset="0"/>
              <a:buChar char="•"/>
            </a:pPr>
            <a:r>
              <a:rPr lang="en-US" altLang="ja-JP" sz="30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QA</a:t>
            </a:r>
            <a:r>
              <a:rPr lang="ja-JP" altLang="en-US" sz="300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・テスト自動化エンジニア</a:t>
            </a:r>
            <a:endParaRPr lang="en-US" altLang="ja-JP" sz="30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514475" indent="-398463">
              <a:buFont typeface="Arial" charset="0"/>
              <a:buChar char="•"/>
            </a:pPr>
            <a:r>
              <a:rPr lang="ja-JP" altLang="en-US" sz="30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デベロッパー</a:t>
            </a:r>
            <a:endParaRPr lang="en-US" altLang="ja-JP" sz="30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514475" indent="-398463">
              <a:buFont typeface="Arial" charset="0"/>
              <a:buChar char="•"/>
            </a:pPr>
            <a:r>
              <a:rPr lang="ja-JP" altLang="en-US" sz="30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マネージャー陣</a:t>
            </a:r>
            <a:endParaRPr lang="en-US" altLang="ja-JP" sz="30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514475" indent="-398463">
              <a:buFont typeface="Arial" charset="0"/>
              <a:buChar char="•"/>
            </a:pPr>
            <a:r>
              <a:rPr lang="ja-JP" altLang="en-US" sz="30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上級</a:t>
            </a:r>
            <a:r>
              <a:rPr lang="ja-JP" altLang="en-US" sz="300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執行</a:t>
            </a:r>
            <a:r>
              <a:rPr lang="ja-JP" altLang="en-US" sz="30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役員</a:t>
            </a:r>
            <a:endParaRPr lang="en-US" altLang="ja-JP" sz="30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514475" indent="-398463">
              <a:buFont typeface="Arial" charset="0"/>
              <a:buChar char="•"/>
            </a:pPr>
            <a:r>
              <a:rPr lang="en-US" altLang="ja-JP" sz="30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CTO</a:t>
            </a:r>
          </a:p>
        </p:txBody>
      </p:sp>
    </p:spTree>
    <p:extLst>
      <p:ext uri="{BB962C8B-B14F-4D97-AF65-F5344CB8AC3E}">
        <p14:creationId xmlns:p14="http://schemas.microsoft.com/office/powerpoint/2010/main" val="16645695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43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rgbClr val="7F7F7F"/>
          </a:solidFill>
          <a:ln>
            <a:solidFill>
              <a:srgbClr val="2C2C2C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何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を為すべきなのかを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見つけ出す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rgbClr val="7F7F7F"/>
          </a:solidFill>
          <a:ln>
            <a:solidFill>
              <a:srgbClr val="2C2C2C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定期的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に進捗と成果を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見せる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rgbClr val="44C404"/>
          </a:solidFill>
          <a:ln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今後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の課題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rgbClr val="7F7F7F"/>
          </a:solidFill>
          <a:ln>
            <a:solidFill>
              <a:srgbClr val="2C2C2C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rgbClr val="7F7F7F"/>
          </a:solidFill>
          <a:ln>
            <a:solidFill>
              <a:srgbClr val="2C2C2C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トライアル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＆エラーで高速に学習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する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716125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44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471488" lvl="1" indent="-457200"/>
            <a:r>
              <a:rPr lang="ja-JP" altLang="en-US" sz="280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ビジネスに</a:t>
            </a:r>
            <a:r>
              <a:rPr lang="ja-JP" altLang="en-US" sz="280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インパクトのある成果</a:t>
            </a:r>
            <a:r>
              <a:rPr lang="ja-JP" altLang="en-US" sz="280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を</a:t>
            </a:r>
            <a:r>
              <a:rPr lang="en-US" altLang="ja-JP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出し続けること</a:t>
            </a:r>
            <a:endParaRPr lang="en-US" altLang="ja-JP" sz="2800" dirty="0" smtClean="0">
              <a:solidFill>
                <a:srgbClr val="7F7F7F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471488" lvl="1" indent="-457200"/>
            <a:endParaRPr lang="en-US" altLang="ja-JP" sz="2800" dirty="0" smtClean="0">
              <a:solidFill>
                <a:srgbClr val="7F7F7F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471488" lvl="1" indent="-457200"/>
            <a:r>
              <a:rPr lang="ja-JP" altLang="en-US" sz="280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売上・利益といったビジネスの観点から</a:t>
            </a:r>
            <a:r>
              <a:rPr lang="en-US" altLang="ja-JP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テスト自動化を推進できる人財を</a:t>
            </a:r>
            <a:r>
              <a:rPr lang="en-US" altLang="ja-JP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雇用・育成</a:t>
            </a:r>
            <a:r>
              <a:rPr lang="ja-JP" altLang="en-US" sz="280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していくこと</a:t>
            </a:r>
            <a:endParaRPr lang="en-US" altLang="ja-JP" sz="2800" dirty="0" smtClean="0">
              <a:solidFill>
                <a:srgbClr val="7F7F7F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471488" lvl="1" indent="-457200"/>
            <a:endParaRPr lang="en-US" altLang="ja-JP" sz="2800" dirty="0" smtClean="0">
              <a:solidFill>
                <a:srgbClr val="7F7F7F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471488" lvl="1" indent="-457200"/>
            <a:r>
              <a:rPr lang="ja-JP" altLang="en-US" sz="280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より効果的な施策・知見を発見し、</a:t>
            </a:r>
            <a:r>
              <a:rPr lang="en-US" altLang="ja-JP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形式知化</a:t>
            </a:r>
            <a:r>
              <a:rPr lang="ja-JP" altLang="en-US" sz="280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していくこと</a:t>
            </a:r>
            <a:endParaRPr lang="en-US" altLang="ja-JP" sz="2800" dirty="0" smtClean="0">
              <a:solidFill>
                <a:srgbClr val="7F7F7F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814379" lvl="2" indent="-457200"/>
            <a:r>
              <a:rPr lang="ja-JP" altLang="en-US" sz="280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パターンランゲージを想定</a:t>
            </a:r>
            <a:endParaRPr lang="en-US" altLang="ja-JP" sz="2800" dirty="0" smtClean="0">
              <a:solidFill>
                <a:srgbClr val="FF00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461056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45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rgbClr val="7F7F7F"/>
          </a:solidFill>
          <a:ln>
            <a:solidFill>
              <a:srgbClr val="2C2C2C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何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を為すべきなのかを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見つけ出す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rgbClr val="7F7F7F"/>
          </a:solidFill>
          <a:ln>
            <a:solidFill>
              <a:srgbClr val="2C2C2C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定期的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に進捗と成果を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見せる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rgbClr val="7F7F7F"/>
          </a:solidFill>
          <a:ln>
            <a:solidFill>
              <a:srgbClr val="2C2C2C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今後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の課題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rgbClr val="44C404"/>
          </a:solidFill>
          <a:ln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rgbClr val="7F7F7F"/>
          </a:solidFill>
          <a:ln>
            <a:solidFill>
              <a:srgbClr val="2C2C2C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トライアル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＆エラーで高速に学習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する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716125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kumimoji="1"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ミッション遂行のポイント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全ては、</a:t>
            </a: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「知る」こと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から始まる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アクションには、</a:t>
            </a: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協力者の支援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が必要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上記をスムーズにするために、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アジャイルのプラクティスなど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を活用する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2678272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>
                <a:latin typeface="ヒラギノ角ゴ ProN W6"/>
                <a:ea typeface="ヒラギノ角ゴ ProN W6"/>
                <a:cs typeface="ヒラギノ角ゴ ProN W6"/>
              </a:rPr>
              <a:t>行動基準：ビジネスの</a:t>
            </a:r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”3 KPIs”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2790825" lvl="6" indent="0">
              <a:buNone/>
            </a:pPr>
            <a:r>
              <a:rPr lang="ja-JP" altLang="en-US" sz="4000" b="1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売上</a:t>
            </a:r>
            <a:endParaRPr lang="en-US" altLang="ja-JP" sz="4000" b="1" dirty="0" smtClean="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endParaRPr lang="en-US" altLang="ja-JP" sz="4000" b="1" dirty="0" smtClean="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r>
              <a:rPr lang="ja-JP" altLang="en-US" sz="4000" b="1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利益</a:t>
            </a:r>
            <a:endParaRPr lang="en-US" altLang="ja-JP" sz="4000" b="1" dirty="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endParaRPr lang="en-US" altLang="ja-JP" sz="4000" b="1" dirty="0" smtClean="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r>
              <a:rPr lang="ja-JP" altLang="en-US" sz="4000" b="1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従業員満足度</a:t>
            </a:r>
            <a:endParaRPr lang="en-US" altLang="ja-JP" sz="4000" b="1" dirty="0" smtClean="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7635" y="3352541"/>
            <a:ext cx="1177501" cy="1080000"/>
          </a:xfrm>
          <a:prstGeom prst="rect">
            <a:avLst/>
          </a:prstGeom>
          <a:ln>
            <a:noFill/>
          </a:ln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8855" y="2147108"/>
            <a:ext cx="1620000" cy="1080000"/>
          </a:xfrm>
          <a:prstGeom prst="rect">
            <a:avLst/>
          </a:prstGeom>
          <a:ln>
            <a:noFill/>
          </a:ln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3553" y="4539780"/>
            <a:ext cx="1645714" cy="1080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07960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（再掲）私のミッション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6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LINE</a:t>
            </a:r>
            <a:r>
              <a:rPr lang="ja-JP" altLang="en-US" sz="6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の</a:t>
            </a:r>
            <a:endParaRPr lang="en-US" altLang="ja-JP" sz="60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288" lvl="1" indent="0" algn="ctr">
              <a:buNone/>
            </a:pPr>
            <a:r>
              <a:rPr lang="en-US" altLang="ja-JP" sz="6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SET</a:t>
            </a:r>
            <a:r>
              <a:rPr lang="ja-JP" altLang="en-US" sz="6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部隊</a:t>
            </a:r>
            <a:r>
              <a:rPr lang="ja-JP" altLang="en-US" sz="6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の立ち上げ</a:t>
            </a:r>
            <a:endParaRPr lang="en-US" altLang="ja-JP" sz="60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288" lvl="1" indent="0" algn="ctr">
              <a:buNone/>
            </a:pPr>
            <a:r>
              <a:rPr lang="ja-JP" altLang="en-US" sz="6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および</a:t>
            </a:r>
            <a:endParaRPr lang="en-US" altLang="ja-JP" sz="60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288" lvl="1" indent="0" algn="ctr">
              <a:buNone/>
            </a:pPr>
            <a:r>
              <a:rPr lang="ja-JP" altLang="en-US" sz="6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テスト自動化</a:t>
            </a:r>
            <a:r>
              <a:rPr lang="ja-JP" altLang="en-US" sz="6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の推進</a:t>
            </a:r>
            <a:endParaRPr lang="en-US" altLang="ja-JP" sz="60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1064313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私の回答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8" lvl="1" indent="0" algn="ctr">
              <a:lnSpc>
                <a:spcPct val="100000"/>
              </a:lnSpc>
              <a:buNone/>
            </a:pPr>
            <a:r>
              <a:rPr lang="ja-JP" altLang="en-US" sz="6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テスト</a:t>
            </a:r>
            <a:r>
              <a:rPr lang="ja-JP" altLang="en-US" sz="60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自動化で</a:t>
            </a:r>
            <a:r>
              <a:rPr lang="en-US" altLang="ja-JP" sz="6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6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6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LINE</a:t>
            </a:r>
            <a:r>
              <a:rPr lang="ja-JP" altLang="en-US" sz="6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のビジネスに</a:t>
            </a:r>
            <a:endParaRPr lang="en-US" altLang="ja-JP" sz="60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288" lvl="1" indent="0" algn="ctr">
              <a:lnSpc>
                <a:spcPct val="100000"/>
              </a:lnSpc>
              <a:buNone/>
            </a:pPr>
            <a:r>
              <a:rPr lang="ja-JP" altLang="en-US" sz="6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貢献する！</a:t>
            </a:r>
            <a:endParaRPr lang="en-US" altLang="ja-JP" sz="48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3129876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6805" y="1161901"/>
            <a:ext cx="7910391" cy="5198400"/>
          </a:xfrm>
          <a:prstGeom prst="rect">
            <a:avLst/>
          </a:prstGeom>
          <a:ln>
            <a:noFill/>
          </a:ln>
        </p:spPr>
      </p:pic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9600" b="1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背景</a:t>
            </a:r>
            <a:endParaRPr lang="en-US" altLang="ja-JP" sz="9600" b="1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2381398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FF0000"/>
          </a:solidFill>
          <a:ln>
            <a:noFill/>
          </a:ln>
        </p:spPr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結論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8" lvl="1" indent="0" algn="ctr">
              <a:buNone/>
            </a:pPr>
            <a:r>
              <a:rPr lang="ja-JP" altLang="en-US" sz="60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アジャイルの</a:t>
            </a:r>
            <a:r>
              <a:rPr lang="en-US" altLang="ja-JP" sz="6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6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60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知識・経験を活用し</a:t>
            </a:r>
            <a:endParaRPr lang="en-US" altLang="ja-JP" sz="60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288" lvl="1" indent="0" algn="ctr">
              <a:buNone/>
            </a:pPr>
            <a:r>
              <a:rPr lang="ja-JP" altLang="en-US" sz="60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ビジネスに</a:t>
            </a:r>
            <a:r>
              <a:rPr lang="en-US" altLang="ja-JP" sz="6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6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60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貢献しよう！</a:t>
            </a:r>
            <a:endParaRPr lang="en-US" altLang="ja-JP" sz="48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6502581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私に任されたミッション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6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LINE</a:t>
            </a:r>
            <a:r>
              <a:rPr lang="ja-JP" altLang="en-US" sz="6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の</a:t>
            </a:r>
            <a:endParaRPr lang="en-US" altLang="ja-JP" sz="60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288" lvl="1" indent="0" algn="ctr">
              <a:buNone/>
            </a:pPr>
            <a:r>
              <a:rPr lang="en-US" altLang="ja-JP" sz="6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SET</a:t>
            </a:r>
            <a:r>
              <a:rPr lang="ja-JP" altLang="en-US" sz="6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部隊</a:t>
            </a:r>
            <a:r>
              <a:rPr lang="ja-JP" altLang="en-US" sz="6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の立ち上げ</a:t>
            </a:r>
            <a:endParaRPr lang="en-US" altLang="ja-JP" sz="60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288" lvl="1" indent="0" algn="ctr">
              <a:buNone/>
            </a:pPr>
            <a:r>
              <a:rPr lang="ja-JP" altLang="en-US" sz="6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および</a:t>
            </a:r>
            <a:endParaRPr lang="en-US" altLang="ja-JP" sz="60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288" lvl="1" indent="0" algn="ctr">
              <a:buNone/>
            </a:pPr>
            <a:r>
              <a:rPr lang="ja-JP" altLang="en-US" sz="6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テスト自動化</a:t>
            </a:r>
            <a:r>
              <a:rPr lang="ja-JP" altLang="en-US" sz="6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の推進</a:t>
            </a:r>
            <a:endParaRPr lang="en-US" altLang="ja-JP" sz="60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5646617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SET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とは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4000" b="1" u="sng" dirty="0" smtClean="0">
                <a:solidFill>
                  <a:srgbClr val="0000FF"/>
                </a:solidFill>
                <a:latin typeface="ヒラギノ角ゴ ProN W6"/>
                <a:ea typeface="ヒラギノ角ゴ ProN W6"/>
                <a:cs typeface="ヒラギノ角ゴ ProN W6"/>
              </a:rPr>
              <a:t>S</a:t>
            </a:r>
            <a:r>
              <a:rPr lang="en-US" altLang="ja-JP" sz="4000" b="1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oftware </a:t>
            </a:r>
            <a:r>
              <a:rPr lang="en-US" altLang="ja-JP" sz="4000" b="1" u="sng" dirty="0" smtClean="0">
                <a:solidFill>
                  <a:srgbClr val="0000FF"/>
                </a:solidFill>
                <a:latin typeface="ヒラギノ角ゴ ProN W6"/>
                <a:ea typeface="ヒラギノ角ゴ ProN W6"/>
                <a:cs typeface="ヒラギノ角ゴ ProN W6"/>
              </a:rPr>
              <a:t>E</a:t>
            </a:r>
            <a:r>
              <a:rPr lang="en-US" altLang="ja-JP" sz="4000" b="1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ngineer in </a:t>
            </a:r>
            <a:r>
              <a:rPr lang="en-US" altLang="ja-JP" sz="4000" b="1" u="sng" dirty="0" smtClean="0">
                <a:solidFill>
                  <a:srgbClr val="0000FF"/>
                </a:solidFill>
                <a:latin typeface="ヒラギノ角ゴ ProN W6"/>
                <a:ea typeface="ヒラギノ角ゴ ProN W6"/>
                <a:cs typeface="ヒラギノ角ゴ ProN W6"/>
              </a:rPr>
              <a:t>T</a:t>
            </a:r>
            <a:r>
              <a:rPr lang="en-US" altLang="ja-JP" sz="4000" b="1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est</a:t>
            </a:r>
            <a:endParaRPr lang="en-US" altLang="ja-JP" sz="2800" b="1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6" name="図 5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50" y="2927657"/>
            <a:ext cx="2448090" cy="316784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コンテンツ プレースホルダー 8"/>
          <p:cNvSpPr txBox="1">
            <a:spLocks/>
          </p:cNvSpPr>
          <p:nvPr/>
        </p:nvSpPr>
        <p:spPr>
          <a:xfrm>
            <a:off x="3075414" y="2922205"/>
            <a:ext cx="5439936" cy="3173294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t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2763" lvl="1" indent="0">
              <a:buNone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簡潔に説明すると：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969963" lvl="1" indent="-457200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テスト自動化エンジニア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969963" lvl="1" indent="-457200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テスター兼デベロッパー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969963" lvl="1" indent="-457200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テスト自動化の仕組みを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構築しつつ、それをもとに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プロセス改善も行う役職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12763" lvl="1" indent="0">
              <a:buFont typeface="Arial" panose="020B0604020202020204" pitchFamily="34" charset="0"/>
              <a:buNone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（参考）</a:t>
            </a:r>
            <a:r>
              <a:rPr lang="en-US" altLang="ja-JP" sz="2800" u="sng" dirty="0" smtClean="0">
                <a:latin typeface="ヒラギノ角ゴ ProN W6"/>
                <a:ea typeface="ヒラギノ角ゴ ProN W6"/>
                <a:cs typeface="ヒラギノ角ゴ ProN W6"/>
                <a:hlinkClick r:id="rId5"/>
              </a:rPr>
              <a:t>Wikipedia</a:t>
            </a:r>
            <a:endParaRPr lang="en-US" altLang="ja-JP" sz="2800" u="sng" dirty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3634281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8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何を為すべきかが分からなかった</a:t>
            </a:r>
            <a:endParaRPr lang="ja-JP" altLang="en-US" sz="2800" dirty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463821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marL="0" lvl="1"/>
            <a:r>
              <a:rPr lang="en-US" altLang="ja-JP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80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幅広い</a:t>
            </a:r>
            <a:r>
              <a:rPr lang="ja-JP" altLang="en-US" sz="280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関係者</a:t>
            </a:r>
            <a:r>
              <a:rPr lang="ja-JP" altLang="en-US" sz="280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の支持・協力が必要だった</a:t>
            </a:r>
            <a:endParaRPr lang="en-US" altLang="ja-JP" sz="2800" dirty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316365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marL="0" lvl="1"/>
            <a:r>
              <a:rPr lang="en-US" altLang="ja-JP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2.</a:t>
            </a:r>
            <a:r>
              <a:rPr lang="ja-JP" altLang="en-US" sz="280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 テスト対象システムの詳細を知らなかった</a:t>
            </a:r>
            <a:endParaRPr lang="en-US" altLang="ja-JP" sz="2800" dirty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628650" y="506951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indent="444500"/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新入社員が変革をリードするための環境づくり。</a:t>
            </a:r>
            <a:endParaRPr lang="en-US" altLang="ja-JP" sz="24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628045" y="359495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indent="444500"/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当時は新入社員で、知識が必要でした。</a:t>
            </a:r>
            <a:endParaRPr lang="ja-JP" altLang="en-US" sz="240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628650" y="212039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indent="444500"/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関係者間で、責務・課題認識にズレ</a:t>
            </a:r>
            <a:r>
              <a:rPr lang="ja-JP" altLang="en-US" sz="24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・</a:t>
            </a: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混乱があった。</a:t>
            </a:r>
            <a:endParaRPr lang="ja-JP" altLang="en-US" sz="240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6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noFill/>
          <a:ln>
            <a:noFill/>
          </a:ln>
        </p:spPr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遭遇した課題</a:t>
            </a:r>
            <a:endParaRPr kumimoji="1" lang="ja-JP" altLang="en-US" sz="4800" dirty="0">
              <a:solidFill>
                <a:srgbClr val="0000F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7695253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11" grpId="0"/>
      <p:bldP spid="9" grpId="0"/>
      <p:bldP spid="14" grpId="0"/>
      <p:bldP spid="1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9</a:t>
            </a:fld>
            <a:endParaRPr kumimoji="1" lang="ja-JP" altLang="en-US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628650" y="506951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indent="444500"/>
            <a:r>
              <a:rPr lang="en-US" altLang="ja-JP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→</a:t>
            </a: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　定期的</a:t>
            </a:r>
            <a:r>
              <a:rPr lang="ja-JP" altLang="en-US" sz="280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に進捗と成果を</a:t>
            </a: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見せる</a:t>
            </a:r>
            <a:endParaRPr lang="ja-JP" altLang="en-US" sz="280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628045" y="359495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indent="444500"/>
            <a:r>
              <a:rPr lang="en-US" altLang="ja-JP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→</a:t>
            </a: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　トライアル</a:t>
            </a:r>
            <a:r>
              <a:rPr lang="ja-JP" altLang="en-US" sz="280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＆エラーで高速に学習</a:t>
            </a: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する</a:t>
            </a:r>
            <a:endParaRPr lang="ja-JP" altLang="en-US" sz="280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628650" y="212039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indent="444500"/>
            <a:r>
              <a:rPr lang="en-US" altLang="ja-JP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→</a:t>
            </a: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　何</a:t>
            </a:r>
            <a:r>
              <a:rPr lang="ja-JP" altLang="en-US" sz="280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を為すべきなのかを</a:t>
            </a: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見つけ出す</a:t>
            </a:r>
            <a:endParaRPr lang="ja-JP" altLang="en-US" sz="280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6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noFill/>
          <a:ln>
            <a:noFill/>
          </a:ln>
        </p:spPr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解決方針</a:t>
            </a:r>
            <a:endParaRPr kumimoji="1" lang="ja-JP" altLang="en-US" sz="4800" dirty="0">
              <a:solidFill>
                <a:srgbClr val="0000F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80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何を為すべきかが分からなかった</a:t>
            </a:r>
            <a:endParaRPr lang="ja-JP" altLang="en-US" sz="280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650" y="463821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marL="0" lvl="1"/>
            <a:r>
              <a:rPr lang="en-US" altLang="ja-JP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80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幅広い</a:t>
            </a:r>
            <a:r>
              <a:rPr lang="ja-JP" altLang="en-US" sz="280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関係者</a:t>
            </a:r>
            <a:r>
              <a:rPr lang="ja-JP" altLang="en-US" sz="280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の支持・協力が必要だった</a:t>
            </a:r>
            <a:endParaRPr lang="en-US" altLang="ja-JP" sz="2800" dirty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628045" y="316365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marL="0" lvl="1"/>
            <a:r>
              <a:rPr lang="en-US" altLang="ja-JP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2.</a:t>
            </a:r>
            <a:r>
              <a:rPr lang="ja-JP" altLang="en-US" sz="280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 テスト対象システムの詳細を知らなかった</a:t>
            </a:r>
            <a:endParaRPr lang="en-US" altLang="ja-JP" sz="2800" dirty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6211555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4" grpId="0"/>
      <p:bldP spid="15" grpId="0"/>
    </p:bldLst>
  </p:timing>
</p:sld>
</file>

<file path=ppt/theme/theme1.xml><?xml version="1.0" encoding="utf-8"?>
<a:theme xmlns:a="http://schemas.openxmlformats.org/drawingml/2006/main" name="Office テーマ">
  <a:themeElements>
    <a:clrScheme name="ユーザー設定 6">
      <a:dk1>
        <a:srgbClr val="595959"/>
      </a:dk1>
      <a:lt1>
        <a:srgbClr val="FFFFFF"/>
      </a:lt1>
      <a:dk2>
        <a:srgbClr val="E50012"/>
      </a:dk2>
      <a:lt2>
        <a:srgbClr val="DEDEDE"/>
      </a:lt2>
      <a:accent1>
        <a:srgbClr val="797979"/>
      </a:accent1>
      <a:accent2>
        <a:srgbClr val="EB9D00"/>
      </a:accent2>
      <a:accent3>
        <a:srgbClr val="BFBFBF"/>
      </a:accent3>
      <a:accent4>
        <a:srgbClr val="FFC000"/>
      </a:accent4>
      <a:accent5>
        <a:srgbClr val="E50012"/>
      </a:accent5>
      <a:accent6>
        <a:srgbClr val="FF7C80"/>
      </a:accent6>
      <a:hlink>
        <a:srgbClr val="0000FF"/>
      </a:hlink>
      <a:folHlink>
        <a:srgbClr val="595959"/>
      </a:folHlink>
    </a:clrScheme>
    <a:fontScheme name="ユーザー定義 2">
      <a:majorFont>
        <a:latin typeface="Tw Cen MT"/>
        <a:ea typeface="HGPｺﾞｼｯｸE"/>
        <a:cs typeface=""/>
      </a:majorFont>
      <a:minorFont>
        <a:latin typeface="Franklin Gothic Book"/>
        <a:ea typeface="HGPｺﾞｼｯｸ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BFBFBF"/>
        </a:solidFill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  <a:ln>
          <a:solidFill>
            <a:srgbClr val="FF0000"/>
          </a:solidFill>
        </a:ln>
      </a:spPr>
      <a:bodyPr anchor="ctr" anchorCtr="0">
        <a:noAutofit/>
      </a:bodyPr>
      <a:lstStyle>
        <a:defPPr algn="l">
          <a:defRPr sz="1800" b="0" dirty="0" smtClean="0">
            <a:solidFill>
              <a:schemeClr val="tx1"/>
            </a:solidFill>
            <a:latin typeface="Hiragino Kaku Gothic Pro W3" charset="-128"/>
            <a:ea typeface="Hiragino Kaku Gothic Pro W3" charset="-128"/>
            <a:cs typeface="Hiragino Kaku Gothic Pro W3" charset="-128"/>
          </a:defRPr>
        </a:defPPr>
      </a:lstStyle>
    </a:txDef>
  </a:objectDefaults>
  <a:extraClrSchemeLst/>
  <a:extLst>
    <a:ext uri="{05A4C25C-085E-4340-85A3-A5531E510DB2}">
      <thm15:themeFamily xmlns="" xmlns:thm15="http://schemas.microsoft.com/office/thememl/2012/main" name="プレゼンテーション5" id="{635F5DAF-CAC2-7442-AA3A-C2EB436D7EA4}" vid="{EDE04049-9C0B-7A42-88BF-C34543A26365}"/>
    </a:ext>
  </a:extLst>
</a:theme>
</file>

<file path=ppt/theme/theme2.xml><?xml version="1.0" encoding="utf-8"?>
<a:theme xmlns:a="http://schemas.openxmlformats.org/drawingml/2006/main" name="1_Office テーマ">
  <a:themeElements>
    <a:clrScheme name="資料作成用">
      <a:dk1>
        <a:srgbClr val="595959"/>
      </a:dk1>
      <a:lt1>
        <a:sysClr val="window" lastClr="FFFFFF"/>
      </a:lt1>
      <a:dk2>
        <a:srgbClr val="E50012"/>
      </a:dk2>
      <a:lt2>
        <a:srgbClr val="DEDEDE"/>
      </a:lt2>
      <a:accent1>
        <a:srgbClr val="797979"/>
      </a:accent1>
      <a:accent2>
        <a:srgbClr val="EB9D00"/>
      </a:accent2>
      <a:accent3>
        <a:srgbClr val="BFBFBF"/>
      </a:accent3>
      <a:accent4>
        <a:srgbClr val="FFC000"/>
      </a:accent4>
      <a:accent5>
        <a:srgbClr val="595959"/>
      </a:accent5>
      <a:accent6>
        <a:srgbClr val="FF7C80"/>
      </a:accent6>
      <a:hlink>
        <a:srgbClr val="FFFFFF"/>
      </a:hlink>
      <a:folHlink>
        <a:srgbClr val="595959"/>
      </a:folHlink>
    </a:clrScheme>
    <a:fontScheme name="ユーザー定義 2">
      <a:majorFont>
        <a:latin typeface="Tw Cen MT"/>
        <a:ea typeface="HGPｺﾞｼｯｸE"/>
        <a:cs typeface=""/>
      </a:majorFont>
      <a:minorFont>
        <a:latin typeface="Franklin Gothic Book"/>
        <a:ea typeface="HGPｺﾞｼｯｸ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BFBFBF"/>
        </a:solidFill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kumimoji="1" sz="4800" dirty="0" smtClean="0">
            <a:solidFill>
              <a:srgbClr val="595959"/>
            </a:solidFill>
            <a:latin typeface="HGPｺﾞｼｯｸE" panose="020B0900000000000000" pitchFamily="50" charset="-128"/>
            <a:ea typeface="HGPｺﾞｼｯｸE" panose="020B0900000000000000" pitchFamily="50" charset="-128"/>
          </a:defRPr>
        </a:defPPr>
      </a:lstStyle>
    </a:txDef>
  </a:objectDefaults>
  <a:extraClrSchemeLst/>
  <a:extLst>
    <a:ext uri="{05A4C25C-085E-4340-85A3-A5531E510DB2}">
      <thm15:themeFamily xmlns="" xmlns:thm15="http://schemas.microsoft.com/office/thememl/2012/main" name="プレゼンテーション5" id="{635F5DAF-CAC2-7442-AA3A-C2EB436D7EA4}" vid="{A7687B34-BA34-1C4A-8369-B92120B45902}"/>
    </a:ext>
  </a:extLst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macテンプレート4_3</Template>
  <TotalTime>2510</TotalTime>
  <Words>1564</Words>
  <Application>Microsoft Macintosh PowerPoint</Application>
  <PresentationFormat>画面に合わせる (4:3)</PresentationFormat>
  <Paragraphs>395</Paragraphs>
  <Slides>50</Slides>
  <Notes>48</Notes>
  <HiddenSlides>0</HiddenSlides>
  <MMClips>0</MMClips>
  <ScaleCrop>false</ScaleCrop>
  <HeadingPairs>
    <vt:vector size="4" baseType="variant">
      <vt:variant>
        <vt:lpstr>テーマ</vt:lpstr>
      </vt:variant>
      <vt:variant>
        <vt:i4>2</vt:i4>
      </vt:variant>
      <vt:variant>
        <vt:lpstr>スライド タイトル</vt:lpstr>
      </vt:variant>
      <vt:variant>
        <vt:i4>50</vt:i4>
      </vt:variant>
    </vt:vector>
  </HeadingPairs>
  <TitlesOfParts>
    <vt:vector size="52" baseType="lpstr">
      <vt:lpstr>Office テーマ</vt:lpstr>
      <vt:lpstr>1_Office テーマ</vt:lpstr>
      <vt:lpstr> An Agile Way  As an SET  At LINE </vt:lpstr>
      <vt:lpstr>今回のテーマ</vt:lpstr>
      <vt:lpstr>裏テーマ</vt:lpstr>
      <vt:lpstr>伊藤　宏幸（The HIRO）</vt:lpstr>
      <vt:lpstr>PowerPoint プレゼンテーション</vt:lpstr>
      <vt:lpstr>私に任されたミッション</vt:lpstr>
      <vt:lpstr>SETとは</vt:lpstr>
      <vt:lpstr>遭遇した課題</vt:lpstr>
      <vt:lpstr>解決方針</vt:lpstr>
      <vt:lpstr>アジェンダ</vt:lpstr>
      <vt:lpstr>PowerPoint プレゼンテーション</vt:lpstr>
      <vt:lpstr>最初に注目した課題</vt:lpstr>
      <vt:lpstr>解決方針</vt:lpstr>
      <vt:lpstr>判断基準：ビジネスの”3 KPIs”</vt:lpstr>
      <vt:lpstr>アジャイルの要素</vt:lpstr>
      <vt:lpstr>1. 現状把握・課題発見・言語化</vt:lpstr>
      <vt:lpstr>1) テスト対象システムの解析</vt:lpstr>
      <vt:lpstr>2) 障害報告の分析</vt:lpstr>
      <vt:lpstr>3) 関係者からの情報収集</vt:lpstr>
      <vt:lpstr>2. 施策・目標案の策定</vt:lpstr>
      <vt:lpstr>3. 提案と合意形成</vt:lpstr>
      <vt:lpstr>まとめ</vt:lpstr>
      <vt:lpstr>PowerPoint プレゼンテーション</vt:lpstr>
      <vt:lpstr>次の課題</vt:lpstr>
      <vt:lpstr>解決方針</vt:lpstr>
      <vt:lpstr>アジャイルの要素</vt:lpstr>
      <vt:lpstr>1. プロダクトを動かして知る</vt:lpstr>
      <vt:lpstr>2. 動かすことは簡単</vt:lpstr>
      <vt:lpstr>3. 動かしても壊れない（理想）</vt:lpstr>
      <vt:lpstr>自動テスト＝心理的安全性</vt:lpstr>
      <vt:lpstr>（補足）更なる活用例</vt:lpstr>
      <vt:lpstr>結果</vt:lpstr>
      <vt:lpstr>PowerPoint プレゼンテーション</vt:lpstr>
      <vt:lpstr>PowerPoint プレゼンテーション</vt:lpstr>
      <vt:lpstr>次の課題</vt:lpstr>
      <vt:lpstr>解決方針</vt:lpstr>
      <vt:lpstr>アジャイルの要素</vt:lpstr>
      <vt:lpstr>実施した施策 (1)</vt:lpstr>
      <vt:lpstr>実施した施策 (2)</vt:lpstr>
      <vt:lpstr>ビジネスの”3 KPIs”の活用</vt:lpstr>
      <vt:lpstr>インパクトを与える</vt:lpstr>
      <vt:lpstr>結果</vt:lpstr>
      <vt:lpstr>PowerPoint プレゼンテーション</vt:lpstr>
      <vt:lpstr>PowerPoint プレゼンテーション</vt:lpstr>
      <vt:lpstr>PowerPoint プレゼンテーション</vt:lpstr>
      <vt:lpstr>ミッション遂行のポイント</vt:lpstr>
      <vt:lpstr>行動基準：ビジネスの”3 KPIs”</vt:lpstr>
      <vt:lpstr>（再掲）私のミッション</vt:lpstr>
      <vt:lpstr>私の回答</vt:lpstr>
      <vt:lpstr>結論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世界と事例から学ぶ、 プロダクトオーナーの 「素養」としての アジャイルメトリクス</dc:title>
  <dc:creator>伊藤　宏幸</dc:creator>
  <cp:lastModifiedBy>伊藤 宏幸</cp:lastModifiedBy>
  <cp:revision>4096</cp:revision>
  <dcterms:created xsi:type="dcterms:W3CDTF">2016-11-21T06:16:44Z</dcterms:created>
  <dcterms:modified xsi:type="dcterms:W3CDTF">2018-02-11T09:19:33Z</dcterms:modified>
</cp:coreProperties>
</file>